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6"/>
  </p:notesMasterIdLst>
  <p:handoutMasterIdLst>
    <p:handoutMasterId r:id="rId17"/>
  </p:handoutMasterIdLst>
  <p:sldIdLst>
    <p:sldId id="284" r:id="rId2"/>
    <p:sldId id="285" r:id="rId3"/>
    <p:sldId id="287" r:id="rId4"/>
    <p:sldId id="288" r:id="rId5"/>
    <p:sldId id="303" r:id="rId6"/>
    <p:sldId id="289" r:id="rId7"/>
    <p:sldId id="292" r:id="rId8"/>
    <p:sldId id="290" r:id="rId9"/>
    <p:sldId id="291" r:id="rId10"/>
    <p:sldId id="304" r:id="rId11"/>
    <p:sldId id="293" r:id="rId12"/>
    <p:sldId id="294" r:id="rId13"/>
    <p:sldId id="295" r:id="rId14"/>
    <p:sldId id="305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DF4BE2B4-580D-42FC-BB2D-559971D5C5B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A6E1AB1-3885-4610-B815-31EB5EC15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98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ACABC64-36D0-435D-8127-EABC7BB8F278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5F5EC502-23D7-40B8-93FF-CF102A389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1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9B85-8C7D-4AFF-94CE-08335140C51F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27E8-8FE2-42F6-912E-513C22E1BBC6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B53-B472-4188-BBD7-F526CA8B54FB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9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EB60-62F0-4688-B626-56A9A55256D6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9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529F-6BF9-459A-B4AC-F38CE811A949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0A5-25C9-4E2A-8A01-AEEBFBC31CDB}" type="datetime1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2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A00B2-104E-4A71-AAA2-00EEB1F124CF}" type="datetime1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7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D8DE-C31B-42EE-8BA1-C2A479B05910}" type="datetime1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5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0328-184E-4022-AD5F-B450A7ED6E95}" type="datetime1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2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ADEE-42A9-48EA-8E69-CEF6E1EDCB27}" type="datetime1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7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1730-C4BB-4A08-B00C-1B5003C28974}" type="datetime1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1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1B0B7-554F-4EA6-B860-F9FFCDE7D867}" type="datetime1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D3FF0-AA49-4308-A292-29B7257C0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0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5595" y="1863960"/>
            <a:ext cx="10016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Международный протокол. Особенности и порядок работы с иностранными делегациями  </a:t>
            </a:r>
            <a:endParaRPr lang="ru-RU" sz="4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049" y="1340572"/>
            <a:ext cx="1114977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/>
              <a:t>В зависимости от уровня визита (международного мероприятия), его цели и характера исполнительный орган государственной власти </a:t>
            </a:r>
            <a:r>
              <a:rPr lang="ru-RU" sz="2100" b="1" dirty="0"/>
              <a:t>(ответственный исполнитель)</a:t>
            </a:r>
            <a:r>
              <a:rPr lang="ru-RU" sz="2100" dirty="0"/>
              <a:t> по поручению Губернатора Камчатского края осуществляет организационное </a:t>
            </a:r>
            <a:r>
              <a:rPr lang="ru-RU" sz="2100" dirty="0" smtClean="0"/>
              <a:t>сопровождение визита </a:t>
            </a:r>
            <a:r>
              <a:rPr lang="ru-RU" sz="2100" dirty="0"/>
              <a:t>(международного мероприятия)</a:t>
            </a:r>
            <a:r>
              <a:rPr lang="ru-RU" sz="2100" dirty="0" smtClean="0"/>
              <a:t>:</a:t>
            </a:r>
          </a:p>
          <a:p>
            <a:pPr algn="just"/>
            <a:endParaRPr lang="ru-RU" sz="2100" dirty="0"/>
          </a:p>
          <a:p>
            <a:pPr algn="just"/>
            <a:r>
              <a:rPr lang="ru-RU" sz="2100" b="1" dirty="0"/>
              <a:t> -направляет уведомление </a:t>
            </a:r>
            <a:r>
              <a:rPr lang="ru-RU" sz="2100" dirty="0" smtClean="0"/>
              <a:t>(в Представительство </a:t>
            </a:r>
            <a:r>
              <a:rPr lang="ru-RU" sz="2100" dirty="0"/>
              <a:t>МИД в </a:t>
            </a:r>
            <a:r>
              <a:rPr lang="ru-RU" sz="2100" dirty="0" err="1"/>
              <a:t>г.П</a:t>
            </a:r>
            <a:r>
              <a:rPr lang="ru-RU" sz="2100" dirty="0"/>
              <a:t>-К, УФСБ РФ по Камчатскому краю, Управление протокола</a:t>
            </a:r>
            <a:r>
              <a:rPr lang="ru-RU" sz="2100" dirty="0" smtClean="0"/>
              <a:t>)</a:t>
            </a:r>
          </a:p>
          <a:p>
            <a:pPr algn="just"/>
            <a:endParaRPr lang="ru-RU" sz="2100" dirty="0"/>
          </a:p>
          <a:p>
            <a:pPr algn="just"/>
            <a:r>
              <a:rPr lang="ru-RU" sz="2100" b="1" dirty="0"/>
              <a:t>-оформляет необходимые документы </a:t>
            </a:r>
            <a:r>
              <a:rPr lang="ru-RU" sz="2100" dirty="0"/>
              <a:t>(программа визита, разрешения и др.) </a:t>
            </a:r>
            <a:endParaRPr lang="ru-RU" sz="2100" dirty="0" smtClean="0"/>
          </a:p>
          <a:p>
            <a:pPr algn="just"/>
            <a:endParaRPr lang="ru-RU" sz="2100" dirty="0"/>
          </a:p>
          <a:p>
            <a:pPr algn="just"/>
            <a:r>
              <a:rPr lang="ru-RU" sz="2100" b="1" dirty="0"/>
              <a:t>-готовит и направляет отчет </a:t>
            </a:r>
            <a:r>
              <a:rPr lang="ru-RU" sz="2100" dirty="0" smtClean="0"/>
              <a:t>(в Представительство </a:t>
            </a:r>
            <a:r>
              <a:rPr lang="ru-RU" sz="2100" dirty="0"/>
              <a:t>МИД в </a:t>
            </a:r>
            <a:r>
              <a:rPr lang="ru-RU" sz="2100" dirty="0" err="1"/>
              <a:t>г.П</a:t>
            </a:r>
            <a:r>
              <a:rPr lang="ru-RU" sz="2100" dirty="0"/>
              <a:t>-К, УФСБ РФ по Камчатскому краю, Управление протокола)</a:t>
            </a:r>
          </a:p>
          <a:p>
            <a:pPr algn="just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1067" y="153145"/>
            <a:ext cx="1001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Ответственный исполнитель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776" y="1536423"/>
            <a:ext cx="97710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Отчет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содержании международных мероприятий, об итогах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визита иностранной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делегации и т.д. 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течение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5-ти календарных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дней после окончания 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направляется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2" y="1651442"/>
            <a:ext cx="1081393" cy="10813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1775" y="3484063"/>
            <a:ext cx="10034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Представительство МИД России в г. Петропавловске-Камчатском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Также необходимо направить копии подписанных в ходе мероприятий с иностранной делегацией документов в случае наличия;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Федеральной службы безопасности России по Камчатскому краю;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протокола и внешних связей Аппарата Губернатора и Правительства Камчатского края.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067" y="153145"/>
            <a:ext cx="1001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о визите иностранной делегации 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067" y="153145"/>
            <a:ext cx="10016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Типовая структура отчета о визите иностранной делегации 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6570" y="1514170"/>
            <a:ext cx="106464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u="sng" dirty="0">
                <a:latin typeface="Arial" panose="020B0604020202020204" pitchFamily="34" charset="0"/>
                <a:cs typeface="Arial" panose="020B0604020202020204" pitchFamily="34" charset="0"/>
              </a:rPr>
              <a:t>В отчете необходимо </a:t>
            </a:r>
            <a:r>
              <a:rPr lang="ru-RU" sz="2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отразить: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-дату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, время и продолжительность проведения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 (международных мероприятий);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-место проведения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(международных мероприятий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-состав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 (от российской и иностранной стороны);</a:t>
            </a: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-содержание встреч (беседы, переговоров),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подписание документов и т.д., на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каком языке велась беседа. </a:t>
            </a:r>
          </a:p>
          <a:p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указать ФИО и должность сотрудника, который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составил отчет.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7925" y="1514144"/>
            <a:ext cx="10202684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Пограничная зона </a:t>
            </a:r>
            <a:r>
              <a:rPr lang="ru-RU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Камчатского </a:t>
            </a:r>
            <a:r>
              <a:rPr lang="ru-RU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края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пределах островов, входящих в состав муниципальных образований, исключая остров Беринга Алеутского муниципального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(например: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о.Старичков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о.Топорков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о.Карагинский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о.Медный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о.Арий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Камень и др.)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7925" y="3695560"/>
            <a:ext cx="103137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Необходимо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пропуск для въезда в пограничную зону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 Пограничном управлении ФСБ РФ по восточному арктическому району (пр.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К.Маркса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, д.1, тел.: 43-94-16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7925" y="4966446"/>
            <a:ext cx="10313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Пропуск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можно оформить при личном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посещении и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через портал </a:t>
            </a:r>
            <a:r>
              <a:rPr lang="ru-R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1067" y="153145"/>
            <a:ext cx="1001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Пограничная зона на территории камчатки 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7925" y="5474711"/>
            <a:ext cx="10313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оформления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пропуска: </a:t>
            </a:r>
          </a:p>
          <a:p>
            <a:pPr marL="342900" indent="-342900" algn="just">
              <a:buFontTx/>
              <a:buChar char="-"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граждан РФ – до 15 рабочих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иностранных граждан – до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30 рабочих дней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54015" y="232204"/>
            <a:ext cx="1031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Протокольный подарок. Нормативная база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53426" y="1422177"/>
            <a:ext cx="115737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09 января 2014 г. №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порядке сообщения отдельными категориями лиц о 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обязанностей, сдачи и оценки подарка, реализации (выкупа) и зачисления средств, вырученных от его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реализации»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Президента РФ от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 мая 2015 г. №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159-рп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порядке уведомления лицами, замещающими отдельные государственные должности Российской Федерации, отдельные должности федеральной государственной службы, высшими должностными лицами (руководителями высших исполнительных органов государственной власти) субъектов Российской Федерации о 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служебных (должностных) обязанностей, сдачи, определения стоимости подарка и его реализации (выкупа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)»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Губернатора Камчатского края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 апреля 2014 №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о порядке сообщения лицами, замещающими отдельные государственные должности Камчатского края, о 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ими должностных обязанностей, сдаче и оценке подарка, реализации (выкупе) и зачислении средств, вырученных от его реализации» 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Губернатора Камчатского края от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14 сентября 2015 г. № 1015-р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о порядке приема, хранения, определения стоимости и реализации (выкупа) подарков, полученных Губернатором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Камчатского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края в связи с протокольными мероприятиями, служебными командировками и другими официальными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мероприятиями,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участие в которых связано с исполнением должностных обязанностей»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1341" y="1952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88088" y="927808"/>
            <a:ext cx="108555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-ФЗ от </a:t>
            </a:r>
            <a:r>
              <a:rPr lang="ru-RU" sz="15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04 января 1999 г.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№4-ФЗ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координации международных и внешнеэкономических связей субъектов РФ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indent="457200" algn="just"/>
            <a:endParaRPr lang="ru-RU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-ФЗ от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июля 1993 г. № 5485-1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государственной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тайне»</a:t>
            </a:r>
          </a:p>
          <a:p>
            <a:pPr indent="457200" algn="just"/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-Указ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Президента РФ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08 ноября 2011 г. № 1478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координирующей роли Министерства иностранных дел РФ в проведении единой внешнеполитической линии РФ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indent="457200" algn="just"/>
            <a:endParaRPr lang="ru-RU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-Постановление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Правительства РФ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4 июля 1992 г. № 470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 утверждении Перечня территорий РФ с регламентированным посещением для иностранных граждан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indent="457200" algn="just"/>
            <a:endParaRPr lang="ru-RU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-Приказ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ФСБ России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20 сентября 2007 г. № 473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 пределах пограничной зоны на территории Камчатского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края»</a:t>
            </a:r>
          </a:p>
          <a:p>
            <a:pPr indent="457200" algn="just"/>
            <a:endParaRPr lang="ru-RU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ФСБ России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03 марта 2021 г. № 89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 утверждении Административного регламента Федеральной службы безопасности Российской Федерации по предоставлению государственной услуги по выдаче пропусков для въезда (прохода) лиц и транспортных средств в пограничную зону, разрешений на хозяйственную, промысловую и иную деятельность, проведение массовых общественно-политических, культурных и других мероприятий, содержание и выпас скота в пограничной зоне, промысловую, исследовательскую, изыскательскую и иную деятельность в российской части вод пограничных рек, озер и иных водных объектов, где установлен пограничный режим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indent="457200" algn="just"/>
            <a:endParaRPr lang="ru-RU" sz="1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-Постановление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Губернатора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Камчатского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края </a:t>
            </a:r>
            <a:r>
              <a:rPr lang="ru-RU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06 июля 2021 г. №22с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 утверждении Регламента работы с иностранными делегациями и иностранными гражданами, прибывающими в Камчатский край для встреч с Губернатором Камчатского края, членами Правительства Камчатского края и руководителями иных исполнительных органов государственной власти Камчатского края, не являющихся членами Правительства Камчатского края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1067" y="153145"/>
            <a:ext cx="1001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Нормативная база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1068" y="1668493"/>
            <a:ext cx="9579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ИОГВ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Камчатского края 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обязаны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информировать о планируемых международных мероприятиях (официальных поездках, переговорах и др.), их целях и содержании:</a:t>
            </a: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73" y="1709624"/>
            <a:ext cx="997294" cy="9972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1767" y="3255037"/>
            <a:ext cx="1044812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Представительство МИД России в г. Петропавловске-Камчатском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позднее, 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за 15 дней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начала соответствующего мероприятия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863" y="4193125"/>
            <a:ext cx="104932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Федеральной службы безопасности России по Камчатскому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краю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позднее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чем за 5 дней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начала визита</a:t>
            </a:r>
            <a:endParaRPr lang="ru-RU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863" y="5131213"/>
            <a:ext cx="104932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протокола и внешних связей Аппарата Губернатора и Правительства Камчатского края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позднее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чем за 15 дней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начала визита</a:t>
            </a:r>
            <a:endParaRPr lang="ru-RU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1067" y="153145"/>
            <a:ext cx="1001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Уведомление о визите  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539" y="1714192"/>
            <a:ext cx="9881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случаях если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 визите иностранной делегации, либо проведении мероприятия с участием иностранных граждан (в том числе в режиме ВКС)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поступает менее чем за 15 дней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тем самым не позволяя уведомить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установленный срок, ответственному исполнительному органу государственной власти Камчатского края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проинформировать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предстоящем мероприятии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день поступления информации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объяснением причины нарушения установленного срока (например указанием времени поступления информации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Представительство МИД РФ в г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Петропавловске-Камчатском;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Федеральной службы безопасности РФ по Камчатскому краю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Управление протокола и внешних связей Аппарата Губернатора и Правительства Камчатского края.</a:t>
            </a:r>
            <a:endParaRPr lang="ru-RU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3" y="2780880"/>
            <a:ext cx="1534474" cy="1534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1067" y="153145"/>
            <a:ext cx="1001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Уведомление о визите  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560"/>
            <a:ext cx="1534474" cy="1534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1067" y="153145"/>
            <a:ext cx="1001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Уведомление о визите  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75657" y="1634634"/>
            <a:ext cx="5747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В </a:t>
            </a:r>
            <a:r>
              <a:rPr lang="ru-RU" dirty="0"/>
              <a:t>соответствии с Распоряжением Правительства </a:t>
            </a:r>
            <a:r>
              <a:rPr lang="ru-RU" dirty="0" smtClean="0"/>
              <a:t>Российской Федерации от </a:t>
            </a:r>
            <a:r>
              <a:rPr lang="ru-RU" b="1" dirty="0" smtClean="0"/>
              <a:t>16 марта 2020 г. № </a:t>
            </a:r>
            <a:r>
              <a:rPr lang="ru-RU" b="1" dirty="0"/>
              <a:t>635 </a:t>
            </a:r>
            <a:r>
              <a:rPr lang="ru-RU" dirty="0"/>
              <a:t>«О временном ограничении въезда в Российскую Федерацию иностранных граждан и лиц без гражданства и временном приостановлении оформления и выдачи виз и приглашений» </a:t>
            </a:r>
            <a:r>
              <a:rPr lang="ru-RU" dirty="0" smtClean="0"/>
              <a:t>в связи с </a:t>
            </a:r>
            <a:r>
              <a:rPr lang="ru-RU" dirty="0"/>
              <a:t> </a:t>
            </a:r>
            <a:r>
              <a:rPr lang="ru-RU" dirty="0" smtClean="0"/>
              <a:t>санитарно-эпидемиологической обстановкой </a:t>
            </a:r>
            <a:r>
              <a:rPr lang="ru-RU" b="1" dirty="0" smtClean="0"/>
              <a:t>в случае необходимости пересечения </a:t>
            </a:r>
            <a:r>
              <a:rPr lang="ru-RU" b="1" dirty="0"/>
              <a:t>иностранными </a:t>
            </a:r>
            <a:r>
              <a:rPr lang="ru-RU" b="1" dirty="0" smtClean="0"/>
              <a:t>гражданами границы Российской Федерации </a:t>
            </a:r>
            <a:r>
              <a:rPr lang="ru-RU" b="1" u="sng" dirty="0" smtClean="0"/>
              <a:t>необходимо получать разрешение </a:t>
            </a:r>
            <a:r>
              <a:rPr lang="ru-RU" dirty="0" smtClean="0"/>
              <a:t>в Оперативном штабе </a:t>
            </a:r>
            <a:r>
              <a:rPr lang="ru-RU" dirty="0"/>
              <a:t>по предупреждению завоза и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на территории Российской </a:t>
            </a:r>
            <a:r>
              <a:rPr lang="ru-RU" dirty="0" smtClean="0"/>
              <a:t>Федерации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977" y="87086"/>
            <a:ext cx="4398682" cy="6605851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658" y="1658279"/>
            <a:ext cx="3793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подготовить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пребывания и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заблаговременно направить ее в: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9" y="1662192"/>
            <a:ext cx="1113846" cy="11138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9767" y="3127807"/>
            <a:ext cx="4172767" cy="2708434"/>
          </a:xfrm>
          <a:prstGeom prst="rect">
            <a:avLst/>
          </a:prstGeom>
          <a:noFill/>
          <a:ln w="12700">
            <a:solidFill>
              <a:srgbClr val="351F09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just">
              <a:spcAft>
                <a:spcPts val="0"/>
              </a:spcAft>
              <a:buFont typeface="+mj-lt"/>
              <a:buAutoNum type="arabicParenR"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Представительство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МИД России в г. Петропавловске-Камчатском;</a:t>
            </a:r>
          </a:p>
          <a:p>
            <a:pPr lvl="0" algn="just">
              <a:spcAft>
                <a:spcPts val="0"/>
              </a:spcAft>
            </a:pPr>
            <a:endParaRPr lang="ru-RU" sz="17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Управление Федеральной службы безопасности РФ по Камчатскому краю;</a:t>
            </a:r>
          </a:p>
          <a:p>
            <a:pPr lvl="0" algn="just">
              <a:spcAft>
                <a:spcPts val="0"/>
              </a:spcAft>
            </a:pPr>
            <a:endParaRPr lang="ru-RU" sz="17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Управление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протокола и внешних связей Аппарата Губернатора и Правительства Камчатского края</a:t>
            </a:r>
            <a:endParaRPr lang="ru-RU" sz="17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24" y="1087216"/>
            <a:ext cx="7415165" cy="5254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1067" y="153145"/>
            <a:ext cx="1001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пребывания иностранной делегации 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923" y="1601830"/>
            <a:ext cx="11149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проведении мероприятия с иностранной делегацией в здании Правительства Камчатского края по адресу пл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Ленина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д. 1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уведомить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сектор по защите государственной тайны Аппарата Губернатора и Правительства Камчатского края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5 рабочих дней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мероприятия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7923" y="3997065"/>
            <a:ext cx="11149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cap="all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Важно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беспечить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полное сопровождение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иностранной делегации с момента прибытия на территорию края до момента убытия с территории края. 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1067" y="153145"/>
            <a:ext cx="10016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о визите иностранной делегации 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8090" y="1532382"/>
            <a:ext cx="5999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случае посещения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иностранным гражданином или иностранной делегацией 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территорий 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регламентированным посещением для иностранных граждан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(Постановление Правительства РФ от 4 июля 1992 г. № 470 «Об утверждении Перечня территорий РФ с регламентированным посещением для иностранных граждан») въезд согласовывается с Управлением Федеральной службы безопасности России по Камчатскому краю в установленном порядке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(направляется на согласование </a:t>
            </a:r>
            <a:r>
              <a:rPr lang="ru-RU" i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ходатайство в 2-х экземплярах, </a:t>
            </a: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один экземпляр с согласованием возвращается исполнителю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090" y="5302290"/>
            <a:ext cx="599927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ВАЖНО! </a:t>
            </a:r>
            <a:r>
              <a:rPr 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</a:rPr>
              <a:t>ходатайстве необходимо отразить </a:t>
            </a:r>
            <a:endParaRPr lang="ru-RU" sz="17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1700" b="1" i="1" cap="small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весь </a:t>
            </a:r>
            <a:r>
              <a:rPr lang="ru-RU" sz="1700" b="1" i="1" cap="smal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маршрут</a:t>
            </a:r>
            <a:r>
              <a:rPr lang="ru-RU" sz="17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7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передвижения иностранного гражданина или делегации.</a:t>
            </a:r>
            <a:endParaRPr lang="ru-RU" sz="1700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79" y="737920"/>
            <a:ext cx="4458789" cy="6028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1067" y="153145"/>
            <a:ext cx="1001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 регламентированного посещения 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6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861" y="737920"/>
            <a:ext cx="4598839" cy="59590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5000" y="1235082"/>
            <a:ext cx="5577016" cy="1938992"/>
          </a:xfrm>
          <a:prstGeom prst="rect">
            <a:avLst/>
          </a:prstGeom>
          <a:ln>
            <a:solidFill>
              <a:srgbClr val="351F0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1500" i="1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Наиболее посещаемые </a:t>
            </a: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территории с регламентированным посещением для иностранных граждан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Халактырский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пляж, базы отдыха в </a:t>
            </a:r>
            <a:r>
              <a:rPr lang="ru-RU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Паратунской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зоне с левой стороны основной дороги (например «Сыпучка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»), </a:t>
            </a: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Авачинский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перевал, </a:t>
            </a:r>
            <a:r>
              <a:rPr lang="ru-RU" sz="1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Зеленовские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озерки </a:t>
            </a:r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др.</a:t>
            </a:r>
          </a:p>
          <a:p>
            <a:pPr algn="just"/>
            <a:r>
              <a:rPr lang="ru-RU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-за исключением гг. Петропавловска-Камчатского, Елизово, населенных пунктов Паратунка, Термальный и автомобильных дорог, </a:t>
            </a:r>
            <a:r>
              <a:rPr lang="ru-RU" sz="1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связывающих их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067" y="153145"/>
            <a:ext cx="1001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 регламентированного посещения </a:t>
            </a:r>
            <a:endParaRPr lang="ru-RU" sz="32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153145"/>
            <a:ext cx="886289" cy="104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" y="3263392"/>
            <a:ext cx="5577016" cy="3433621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3FF0-AA49-4308-A292-29B7257C0A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2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4952</TotalTime>
  <Words>1404</Words>
  <Application>Microsoft Office PowerPoint</Application>
  <PresentationFormat>Широкоэкранный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  мероприятий с участием   Губернатора Камчатского края</dc:title>
  <dc:creator>Василькова Людмила Сергеевна</dc:creator>
  <cp:lastModifiedBy>Беляев Николай Александрович</cp:lastModifiedBy>
  <cp:revision>431</cp:revision>
  <cp:lastPrinted>2021-10-12T23:12:50Z</cp:lastPrinted>
  <dcterms:created xsi:type="dcterms:W3CDTF">2021-09-09T21:40:26Z</dcterms:created>
  <dcterms:modified xsi:type="dcterms:W3CDTF">2022-01-18T02:25:10Z</dcterms:modified>
</cp:coreProperties>
</file>