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306" r:id="rId4"/>
    <p:sldId id="321" r:id="rId5"/>
    <p:sldId id="257" r:id="rId6"/>
    <p:sldId id="272" r:id="rId7"/>
    <p:sldId id="259" r:id="rId8"/>
    <p:sldId id="263" r:id="rId9"/>
    <p:sldId id="324" r:id="rId10"/>
    <p:sldId id="323" r:id="rId11"/>
    <p:sldId id="273" r:id="rId12"/>
    <p:sldId id="307" r:id="rId13"/>
    <p:sldId id="312" r:id="rId14"/>
    <p:sldId id="264" r:id="rId15"/>
    <p:sldId id="265" r:id="rId16"/>
    <p:sldId id="266" r:id="rId17"/>
    <p:sldId id="313" r:id="rId18"/>
    <p:sldId id="314" r:id="rId19"/>
    <p:sldId id="315" r:id="rId20"/>
    <p:sldId id="311" r:id="rId21"/>
    <p:sldId id="328" r:id="rId22"/>
    <p:sldId id="316" r:id="rId23"/>
    <p:sldId id="317" r:id="rId24"/>
    <p:sldId id="320" r:id="rId25"/>
    <p:sldId id="327" r:id="rId26"/>
    <p:sldId id="319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DF4BE2B4-580D-42FC-BB2D-559971D5C5B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A6E1AB1-3885-4610-B815-31EB5EC15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98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ACABC64-36D0-435D-8127-EABC7BB8F27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5F5EC502-23D7-40B8-93FF-CF102A389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1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C502-23D7-40B8-93FF-CF102A389D9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2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9B85-8C7D-4AFF-94CE-08335140C51F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27E8-8FE2-42F6-912E-513C22E1BBC6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5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B53-B472-4188-BBD7-F526CA8B54FB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9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B60-62F0-4688-B626-56A9A55256D6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9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529F-6BF9-459A-B4AC-F38CE811A949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0A5-25C9-4E2A-8A01-AEEBFBC31CDB}" type="datetime1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2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00B2-104E-4A71-AAA2-00EEB1F124CF}" type="datetime1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7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D8DE-C31B-42EE-8BA1-C2A479B05910}" type="datetime1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5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0328-184E-4022-AD5F-B450A7ED6E95}" type="datetime1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2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ADEE-42A9-48EA-8E69-CEF6E1EDCB27}" type="datetime1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7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1730-C4BB-4A08-B00C-1B5003C28974}" type="datetime1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1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B0B7-554F-4EA6-B860-F9FFCDE7D867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2062163"/>
            <a:ext cx="11668125" cy="2813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проведение</a:t>
            </a:r>
            <a:br>
              <a:rPr lang="ru-RU" sz="5400" b="1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протокольных мероприятий </a:t>
            </a:r>
            <a:br>
              <a:rPr lang="ru-RU" sz="5400" b="1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участием Губернатора </a:t>
            </a:r>
            <a:br>
              <a:rPr lang="ru-RU" sz="5400" b="1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Камчатского края</a:t>
            </a:r>
            <a:endParaRPr lang="ru-RU" sz="5400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262" y="6435969"/>
            <a:ext cx="1194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Управление протокола и внешних связей Аппарата Губернатора и Правительства Камчатского края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36177" y="1938277"/>
            <a:ext cx="7746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2. Этапы </a:t>
            </a:r>
          </a:p>
          <a:p>
            <a:pPr algn="ctr"/>
            <a:r>
              <a:rPr lang="ru-RU" sz="4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 совещания </a:t>
            </a:r>
          </a:p>
          <a:p>
            <a:pPr algn="ctr"/>
            <a:r>
              <a:rPr lang="ru-RU" sz="4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с участием Губернатора Камчатского края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1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22864" y="304006"/>
            <a:ext cx="593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подготовки совещания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18149" cy="91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14969"/>
              </p:ext>
            </p:extLst>
          </p:nvPr>
        </p:nvGraphicFramePr>
        <p:xfrm>
          <a:off x="85725" y="1052145"/>
          <a:ext cx="12020550" cy="576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110">
                  <a:extLst>
                    <a:ext uri="{9D8B030D-6E8A-4147-A177-3AD203B41FA5}">
                      <a16:colId xmlns="" xmlns:a16="http://schemas.microsoft.com/office/drawing/2014/main" val="1075209499"/>
                    </a:ext>
                  </a:extLst>
                </a:gridCol>
                <a:gridCol w="2996565">
                  <a:extLst>
                    <a:ext uri="{9D8B030D-6E8A-4147-A177-3AD203B41FA5}">
                      <a16:colId xmlns="" xmlns:a16="http://schemas.microsoft.com/office/drawing/2014/main" val="1763197562"/>
                    </a:ext>
                  </a:extLst>
                </a:gridCol>
                <a:gridCol w="3143250">
                  <a:extLst>
                    <a:ext uri="{9D8B030D-6E8A-4147-A177-3AD203B41FA5}">
                      <a16:colId xmlns="" xmlns:a16="http://schemas.microsoft.com/office/drawing/2014/main" val="1862447671"/>
                    </a:ext>
                  </a:extLst>
                </a:gridCol>
                <a:gridCol w="1733550">
                  <a:extLst>
                    <a:ext uri="{9D8B030D-6E8A-4147-A177-3AD203B41FA5}">
                      <a16:colId xmlns="" xmlns:a16="http://schemas.microsoft.com/office/drawing/2014/main" val="840088796"/>
                    </a:ext>
                  </a:extLst>
                </a:gridCol>
                <a:gridCol w="1743075">
                  <a:extLst>
                    <a:ext uri="{9D8B030D-6E8A-4147-A177-3AD203B41FA5}">
                      <a16:colId xmlns="" xmlns:a16="http://schemas.microsoft.com/office/drawing/2014/main" val="146051976"/>
                    </a:ext>
                  </a:extLst>
                </a:gridCol>
              </a:tblGrid>
              <a:tr h="265891">
                <a:tc>
                  <a:txBody>
                    <a:bodyPr/>
                    <a:lstStyle/>
                    <a:p>
                      <a:pPr algn="ctr"/>
                      <a:r>
                        <a:rPr lang="ru-RU" sz="1200" cap="all" dirty="0" smtClean="0"/>
                        <a:t>1. Планирование</a:t>
                      </a:r>
                      <a:endParaRPr lang="ru-RU" sz="1200" cap="al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cap="all" dirty="0" smtClean="0"/>
                        <a:t>2. Подготовка</a:t>
                      </a:r>
                      <a:r>
                        <a:rPr lang="ru-RU" sz="1200" cap="all" baseline="0" dirty="0" smtClean="0"/>
                        <a:t> </a:t>
                      </a:r>
                      <a:endParaRPr lang="ru-RU" sz="1200" cap="al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cap="all" dirty="0" smtClean="0"/>
                        <a:t>3. Проведение </a:t>
                      </a:r>
                      <a:endParaRPr lang="ru-RU" sz="1200" cap="al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cap="all" dirty="0" smtClean="0"/>
                        <a:t>4. Рефлексия</a:t>
                      </a:r>
                      <a:endParaRPr lang="ru-RU" sz="1200" cap="al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cap="all" dirty="0" smtClean="0"/>
                        <a:t>5. Контроль</a:t>
                      </a:r>
                      <a:endParaRPr lang="ru-RU" sz="1200" cap="al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7044105"/>
                  </a:ext>
                </a:extLst>
              </a:tr>
              <a:tr h="4664760">
                <a:tc>
                  <a:txBody>
                    <a:bodyPr/>
                    <a:lstStyle/>
                    <a:p>
                      <a:pPr marL="0" indent="0" algn="l">
                        <a:buFontTx/>
                        <a:buChar char="-"/>
                      </a:pPr>
                      <a:r>
                        <a:rPr lang="ru-RU" sz="1100" dirty="0" smtClean="0"/>
                        <a:t>Определение цели</a:t>
                      </a:r>
                      <a:r>
                        <a:rPr lang="ru-RU" sz="1100" baseline="0" dirty="0" smtClean="0"/>
                        <a:t>/задачи (получение ТЗ);</a:t>
                      </a:r>
                    </a:p>
                    <a:p>
                      <a:pPr marL="0" indent="0" algn="l">
                        <a:buFontTx/>
                        <a:buChar char="-"/>
                      </a:pPr>
                      <a:endParaRPr lang="ru-RU" sz="1100" baseline="0" dirty="0" smtClean="0"/>
                    </a:p>
                    <a:p>
                      <a:pPr marL="0" indent="0" algn="l">
                        <a:buFontTx/>
                        <a:buChar char="-"/>
                      </a:pPr>
                      <a:r>
                        <a:rPr lang="ru-RU" sz="1100" baseline="0" dirty="0" smtClean="0"/>
                        <a:t>Определение формата/места/</a:t>
                      </a:r>
                      <a:br>
                        <a:rPr lang="ru-RU" sz="1100" baseline="0" dirty="0" smtClean="0"/>
                      </a:br>
                      <a:r>
                        <a:rPr lang="ru-RU" sz="1100" baseline="0" dirty="0" smtClean="0"/>
                        <a:t>времени проведения;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1100" baseline="0" dirty="0" smtClean="0"/>
                    </a:p>
                    <a:p>
                      <a:pPr marL="0" indent="0" algn="l">
                        <a:buFontTx/>
                        <a:buChar char="-"/>
                      </a:pPr>
                      <a:r>
                        <a:rPr lang="ru-RU" sz="1100" baseline="0" dirty="0" smtClean="0"/>
                        <a:t>Определение ответственного лица за организацию мероприятия;</a:t>
                      </a:r>
                    </a:p>
                    <a:p>
                      <a:pPr marL="0" indent="0" algn="l">
                        <a:buFontTx/>
                        <a:buChar char="-"/>
                      </a:pPr>
                      <a:endParaRPr lang="ru-RU" sz="1100" baseline="0" dirty="0" smtClean="0"/>
                    </a:p>
                    <a:p>
                      <a:pPr marL="0" indent="0" algn="l">
                        <a:buFontTx/>
                        <a:buChar char="-"/>
                      </a:pPr>
                      <a:r>
                        <a:rPr lang="ru-RU" sz="1100" baseline="0" dirty="0" smtClean="0"/>
                        <a:t>Определение участников.</a:t>
                      </a:r>
                    </a:p>
                    <a:p>
                      <a:pPr marL="0" indent="0" algn="l">
                        <a:buFontTx/>
                        <a:buChar char="-"/>
                      </a:pPr>
                      <a:endParaRPr lang="ru-RU" sz="11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baseline="0" dirty="0" smtClean="0"/>
                        <a:t>Осмотр места проведения и его подготовка с участием сотрудника протокола, принимающей стороны, </a:t>
                      </a:r>
                      <a:r>
                        <a:rPr lang="ru-RU" sz="1100" baseline="0" dirty="0" err="1" smtClean="0"/>
                        <a:t>тех.специалистов</a:t>
                      </a:r>
                      <a:r>
                        <a:rPr lang="ru-RU" sz="1100" baseline="0" dirty="0" smtClean="0"/>
                        <a:t> по звуку и связи, пресс-службы и при необходимости </a:t>
                      </a:r>
                      <a:r>
                        <a:rPr lang="ru-RU" sz="1100" baseline="0" dirty="0" err="1" smtClean="0"/>
                        <a:t>кейтерингу</a:t>
                      </a:r>
                      <a:r>
                        <a:rPr lang="ru-RU" sz="1100" baseline="0" dirty="0" smtClean="0"/>
                        <a:t>;</a:t>
                      </a:r>
                    </a:p>
                    <a:p>
                      <a:pPr marL="0" indent="0"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baseline="0" dirty="0" smtClean="0"/>
                        <a:t>Бронирование зала / заявка на запись (в случае ВКС);</a:t>
                      </a:r>
                      <a:endParaRPr lang="ru-RU" sz="1100" dirty="0" smtClean="0"/>
                    </a:p>
                    <a:p>
                      <a:pPr marL="0" indent="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dirty="0" smtClean="0"/>
                        <a:t>Подготовка</a:t>
                      </a:r>
                      <a:r>
                        <a:rPr lang="ru-RU" sz="1100" baseline="0" dirty="0" smtClean="0"/>
                        <a:t> пакета документов (</a:t>
                      </a:r>
                      <a:r>
                        <a:rPr lang="ru-RU" sz="1100" i="1" baseline="0" dirty="0" smtClean="0"/>
                        <a:t>регламент, список участников, справочные материалы, проект решения и иные</a:t>
                      </a:r>
                      <a:r>
                        <a:rPr lang="ru-RU" sz="1100" baseline="0" dirty="0" smtClean="0"/>
                        <a:t>);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Приглашение участников;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Уведомление пресс-службы</a:t>
                      </a:r>
                      <a:r>
                        <a:rPr lang="ru-RU" sz="1100" baseline="0" dirty="0" smtClean="0"/>
                        <a:t> (</a:t>
                      </a:r>
                      <a:r>
                        <a:rPr lang="ru-RU" sz="1100" i="1" baseline="0" dirty="0" smtClean="0"/>
                        <a:t>при необходимости аккредитация СМИ</a:t>
                      </a:r>
                      <a:r>
                        <a:rPr lang="ru-RU" sz="1100" baseline="0" dirty="0" smtClean="0"/>
                        <a:t>);</a:t>
                      </a:r>
                      <a:endParaRPr lang="ru-RU" sz="1100" dirty="0" smtClean="0"/>
                    </a:p>
                    <a:p>
                      <a:pPr marL="0" indent="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baseline="0" dirty="0" smtClean="0"/>
                        <a:t>Подготовка наградных документов;</a:t>
                      </a:r>
                    </a:p>
                    <a:p>
                      <a:pPr marL="0" indent="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baseline="0" dirty="0" smtClean="0"/>
                        <a:t>Оснащение места проведения (</a:t>
                      </a:r>
                      <a:r>
                        <a:rPr lang="ru-RU" sz="1100" i="1" baseline="0" dirty="0" err="1" smtClean="0"/>
                        <a:t>госсимволы</a:t>
                      </a:r>
                      <a:r>
                        <a:rPr lang="ru-RU" sz="1100" baseline="0" dirty="0" smtClean="0"/>
                        <a:t>, </a:t>
                      </a:r>
                      <a:r>
                        <a:rPr lang="ru-RU" sz="1100" i="1" baseline="0" dirty="0" smtClean="0"/>
                        <a:t>микрофон, ноутбук, </a:t>
                      </a:r>
                      <a:r>
                        <a:rPr lang="ru-RU" sz="1100" i="1" baseline="0" dirty="0" err="1" smtClean="0"/>
                        <a:t>звук.аппаратура</a:t>
                      </a:r>
                      <a:r>
                        <a:rPr lang="ru-RU" sz="1100" i="1" baseline="0" dirty="0" smtClean="0"/>
                        <a:t>, трибуна, цветы, вода, заставка на экран, ИСЗ и </a:t>
                      </a:r>
                      <a:r>
                        <a:rPr lang="ru-RU" sz="1100" i="1" baseline="0" dirty="0" err="1" smtClean="0"/>
                        <a:t>тд</a:t>
                      </a:r>
                      <a:r>
                        <a:rPr lang="ru-RU" sz="1100" baseline="0" dirty="0" smtClean="0"/>
                        <a:t>); </a:t>
                      </a:r>
                    </a:p>
                    <a:p>
                      <a:pPr marL="0" indent="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baseline="0" dirty="0" err="1" smtClean="0"/>
                        <a:t>Дресс</a:t>
                      </a:r>
                      <a:r>
                        <a:rPr lang="ru-RU" sz="1100" baseline="0" dirty="0" smtClean="0"/>
                        <a:t>-код участников (в зависимости от типа мероприятия и формата);</a:t>
                      </a:r>
                    </a:p>
                    <a:p>
                      <a:pPr marL="0" indent="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baseline="0" dirty="0" smtClean="0"/>
                        <a:t>Контроль качества информации.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/>
                        <a:t>Контроль регистрации  участников (оформление пропуска в здание ДП, проверка явки);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/>
                        <a:t>Рассадка участников (подготовка</a:t>
                      </a:r>
                      <a:r>
                        <a:rPr lang="ru-RU" sz="1100" kern="1200" baseline="0" dirty="0" smtClean="0"/>
                        <a:t> кувертов)</a:t>
                      </a:r>
                      <a:r>
                        <a:rPr lang="ru-RU" sz="1100" kern="1200" dirty="0" smtClean="0"/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/>
                        <a:t>Подготовка раздаточного материала</a:t>
                      </a:r>
                      <a:r>
                        <a:rPr lang="ru-RU" sz="1100" kern="1200" baseline="0" dirty="0" smtClean="0"/>
                        <a:t> (при необходимости);</a:t>
                      </a:r>
                      <a:endParaRPr lang="ru-RU" sz="11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/>
                        <a:t>Проверка технических средств и медиа файлов;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/>
                        <a:t>Фиксация поручений;</a:t>
                      </a:r>
                      <a:r>
                        <a:rPr lang="ru-RU" sz="1100" kern="1200" baseline="0" dirty="0" smtClean="0"/>
                        <a:t>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kern="1200" dirty="0" err="1" smtClean="0"/>
                        <a:t>Тайминг</a:t>
                      </a:r>
                      <a:r>
                        <a:rPr lang="ru-RU" sz="1100" kern="1200" dirty="0" smtClean="0"/>
                        <a:t> мероприятия;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kern="1200" dirty="0" smtClean="0"/>
                        <a:t>Информационное освещение (СМИ);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kern="1200" dirty="0" smtClean="0"/>
                        <a:t>Подготовка рабочего кабинета или зоны ожидания (при выездных</a:t>
                      </a:r>
                      <a:r>
                        <a:rPr lang="ru-RU" sz="1100" kern="1200" baseline="0" dirty="0" smtClean="0"/>
                        <a:t> мероприятиях);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kern="1200" baseline="0" dirty="0" smtClean="0"/>
                        <a:t>Проработка маршрута движения (</a:t>
                      </a:r>
                      <a:r>
                        <a:rPr lang="ru-RU" sz="1100" i="1" kern="1200" baseline="0" dirty="0" smtClean="0"/>
                        <a:t>логистика/схема движения, информирование водителя, место парковки</a:t>
                      </a:r>
                      <a:r>
                        <a:rPr lang="ru-RU" sz="1100" kern="1200" baseline="0" dirty="0" smtClean="0"/>
                        <a:t>);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kern="1200" baseline="0" dirty="0" smtClean="0"/>
                        <a:t> Контроль за подготовкой подарков, наград, грамот, цветов;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100" kern="1200" baseline="0" dirty="0" smtClean="0"/>
                        <a:t>Папка материалов для Губернатора КК  (</a:t>
                      </a:r>
                      <a:r>
                        <a:rPr lang="ru-RU" sz="1100" i="1" kern="1200" baseline="0" dirty="0" smtClean="0"/>
                        <a:t>выступление, регламент, список, справки, биографические справки</a:t>
                      </a:r>
                      <a:r>
                        <a:rPr lang="ru-RU" sz="1100" kern="1200" baseline="0" dirty="0" smtClean="0"/>
                        <a:t>).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/>
                        <a:t>Организационные  выводы;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/>
                        <a:t>Пресс-релизы в СМИ;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/>
                        <a:t>Оперативная подготовка результирующих документов</a:t>
                      </a:r>
                      <a:r>
                        <a:rPr lang="ru-RU" sz="1100" kern="1200" baseline="0" dirty="0" smtClean="0"/>
                        <a:t> (протокол, перечень поручений).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 smtClean="0"/>
                        <a:t>Контроль исполнения поручений.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kern="1200" dirty="0" smtClean="0"/>
                    </a:p>
                    <a:p>
                      <a:pPr marL="0" indent="0" algn="l">
                        <a:buFontTx/>
                        <a:buChar char="-"/>
                      </a:pPr>
                      <a:endParaRPr lang="ru-RU" sz="1100" dirty="0" smtClean="0"/>
                    </a:p>
                    <a:p>
                      <a:pPr marL="0" indent="0" algn="l"/>
                      <a:endParaRPr lang="ru-RU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2069530"/>
                  </a:ext>
                </a:extLst>
              </a:tr>
              <a:tr h="59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/>
                        <a:t>Направление предложений в план Губернатора</a:t>
                      </a:r>
                      <a:r>
                        <a:rPr lang="ru-RU" sz="1200" b="0" i="1" baseline="0" dirty="0" smtClean="0"/>
                        <a:t> края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/>
                        <a:t>Качественная</a:t>
                      </a:r>
                      <a:r>
                        <a:rPr lang="ru-RU" sz="1200" b="0" i="1" baseline="0" dirty="0" smtClean="0"/>
                        <a:t> подготовка </a:t>
                      </a:r>
                      <a:r>
                        <a:rPr lang="ru-RU" sz="1200" b="0" i="1" dirty="0" smtClean="0"/>
                        <a:t>мероприятия: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i="1" dirty="0" smtClean="0"/>
                        <a:t>организационно;</a:t>
                      </a:r>
                      <a:r>
                        <a:rPr lang="ru-RU" sz="1200" b="0" i="1" baseline="0" dirty="0" smtClean="0"/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i="1" baseline="0" dirty="0" smtClean="0"/>
                        <a:t>содержательно.</a:t>
                      </a:r>
                      <a:endParaRPr lang="ru-RU" sz="1200" b="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Достижение</a:t>
                      </a:r>
                      <a:r>
                        <a:rPr lang="ru-RU" sz="1200" b="0" i="1" baseline="0" dirty="0" smtClean="0"/>
                        <a:t> цели проведения мероприятия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Систематизация процессов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25367473"/>
                  </a:ext>
                </a:extLst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54015" y="284956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1 этап. Планирование   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86199"/>
              </p:ext>
            </p:extLst>
          </p:nvPr>
        </p:nvGraphicFramePr>
        <p:xfrm>
          <a:off x="2043107" y="1828799"/>
          <a:ext cx="2296885" cy="361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06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</a:t>
                      </a:r>
                      <a:r>
                        <a:rPr lang="ru-RU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/задачи</a:t>
                      </a:r>
                    </a:p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6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Формат/место/</a:t>
                      </a:r>
                      <a:b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</a:p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6195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 участников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2874102" y="2884443"/>
            <a:ext cx="583475" cy="444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827021" y="4103481"/>
            <a:ext cx="630556" cy="478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4320540" y="2050575"/>
            <a:ext cx="148046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80512" y="1828799"/>
            <a:ext cx="2907297" cy="10972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2105" y="2039532"/>
            <a:ext cx="227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проблему решает? Для чего?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3120389" y="5461316"/>
            <a:ext cx="3291840" cy="757645"/>
          </a:xfrm>
          <a:prstGeom prst="curvedUpArrow">
            <a:avLst>
              <a:gd name="adj1" fmla="val 56681"/>
              <a:gd name="adj2" fmla="val 104455"/>
              <a:gd name="adj3" fmla="val 61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16569" y="3927966"/>
            <a:ext cx="2908664" cy="1500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213979" y="4052152"/>
            <a:ext cx="2873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Служебная записка </a:t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имя Губернатора края или предложения в план работы на предстоящий месяц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399" y="1311729"/>
            <a:ext cx="34747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 формулировки четко обозначающие формат участия Губернатора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Форум молодых семей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Камчатского края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Круглый стол про проблемам воспитания в рамках форума молодых семей края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Церемония открытия форума     молодых семей Камчатского края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5382" y="2789256"/>
            <a:ext cx="552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х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81853" y="3792757"/>
            <a:ext cx="55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V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81853" y="5097682"/>
            <a:ext cx="55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V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92" y="1915707"/>
            <a:ext cx="1862131" cy="95410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задача поступает лично от ГКК -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уточнить ТЗ  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666" y="3049718"/>
            <a:ext cx="1862131" cy="1169551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ВАЖНО! Инициатор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вносит предложения по формату и месту проведения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4015" y="284956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2 этап. Подготовка места проведения и его оснащение 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8701" y="1257224"/>
            <a:ext cx="10371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Для официального протокольного мероприятия необходимо: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Строгий дизайн (в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трибуна или пюпитр);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Оборудование для отображения информации (мониторы, проектор, ноутбук);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Оборудование для озвучивания (микрофон (на стойке при необходимости), звуковая аппаратура);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Оборудование для видеоконференцсвязи (каналы связи, интернет);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Размещение государственных символов и официальных символов Камчатского края (флаги, герб);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Освещение в помещении;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Стаканы, вода, кондиционирование, заставка на экран;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СИЗ (маски, антисептики, </a:t>
            </a:r>
            <a:r>
              <a:rPr lang="ru-RU" sz="1600" dirty="0" err="1" smtClean="0"/>
              <a:t>санитайзеры</a:t>
            </a:r>
            <a:r>
              <a:rPr lang="ru-RU" sz="1600" dirty="0" smtClean="0"/>
              <a:t>, озонаторы воздуха).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04" y="3642343"/>
            <a:ext cx="3167296" cy="2532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67" y="3642343"/>
            <a:ext cx="3153508" cy="25761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8" y="3642344"/>
            <a:ext cx="3086099" cy="2554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14238" y="6218489"/>
            <a:ext cx="2004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Встреча (чаепитие) 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28038" y="6159488"/>
            <a:ext cx="295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Официальное мероприятие (совещание)  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11114" y="6127919"/>
            <a:ext cx="295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Неофициальное мероприятие (встреча с бизнесом)  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810" y="6555343"/>
            <a:ext cx="3509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4 приказа 58-ОД</a:t>
            </a:r>
            <a:endParaRPr lang="ru-RU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8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232" t="2840" r="33742" b="24215"/>
          <a:stretch/>
        </p:blipFill>
        <p:spPr>
          <a:xfrm>
            <a:off x="1637583" y="1195754"/>
            <a:ext cx="9748911" cy="507316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6963508" y="3155516"/>
            <a:ext cx="21242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448951" y="1049507"/>
            <a:ext cx="1589649" cy="577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54015" y="284956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2 этап. Подготовка. Бронирование зала 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49" y="2424153"/>
            <a:ext cx="2484759" cy="166341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7231" b="4290"/>
          <a:stretch/>
        </p:blipFill>
        <p:spPr>
          <a:xfrm>
            <a:off x="0" y="650631"/>
            <a:ext cx="12192000" cy="620736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8243599" y="928469"/>
            <a:ext cx="988325" cy="7737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0367890" y="990016"/>
            <a:ext cx="422030" cy="7737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338990" y="2950574"/>
            <a:ext cx="913960" cy="41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338990" y="5020180"/>
            <a:ext cx="845439" cy="2066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539766" y="5020180"/>
            <a:ext cx="14068" cy="826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1424" y="2716177"/>
            <a:ext cx="173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ВКС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7058" y="4373849"/>
            <a:ext cx="216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очном формате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2023" y="1642834"/>
            <a:ext cx="2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дата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rot="10800000">
            <a:off x="741521" y="1429968"/>
            <a:ext cx="773721" cy="726272"/>
          </a:xfrm>
          <a:prstGeom prst="bentConnector3">
            <a:avLst>
              <a:gd name="adj1" fmla="val 1390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55918" y="194253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залов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/>
          <a:srcRect l="76325" t="12626" r="10493" b="66970"/>
          <a:stretch/>
        </p:blipFill>
        <p:spPr>
          <a:xfrm>
            <a:off x="7047915" y="2250263"/>
            <a:ext cx="2392435" cy="20989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48603" y="4198759"/>
            <a:ext cx="4855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БРОНИРОВАНИЕМ ОБЯЗАТЕЛЬНО ПРОВЕРИТЬ СТАТУС ЗАЛА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53657" y="4037128"/>
            <a:ext cx="1087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15</a:t>
            </a:fld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13958" t="6999" r="73072" b="87291"/>
          <a:stretch/>
        </p:blipFill>
        <p:spPr>
          <a:xfrm>
            <a:off x="1898522" y="658648"/>
            <a:ext cx="1684421" cy="41709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1874634" y="622295"/>
            <a:ext cx="798407" cy="42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354015" y="132556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2 этап. Подготовка. Бронирование зала 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4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205" t="8462" r="34256" b="11265"/>
          <a:stretch/>
        </p:blipFill>
        <p:spPr>
          <a:xfrm>
            <a:off x="0" y="1240049"/>
            <a:ext cx="4411791" cy="54019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399" y="2221519"/>
            <a:ext cx="4106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Полное наименование мероприятия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378" y="2653062"/>
            <a:ext cx="558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Ссылка на подключение, если ВКС проходит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внешней платформе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27978" y="2031785"/>
            <a:ext cx="339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мероприятиями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минут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подготовки зала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35692" t="49383" r="48611" b="38395"/>
          <a:stretch/>
        </p:blipFill>
        <p:spPr>
          <a:xfrm>
            <a:off x="4801735" y="2695047"/>
            <a:ext cx="2256614" cy="98832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774425" y="2666331"/>
            <a:ext cx="1907969" cy="1126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/>
          <a:srcRect l="35675" t="57072" r="52357" b="38199"/>
          <a:stretch/>
        </p:blipFill>
        <p:spPr>
          <a:xfrm>
            <a:off x="6910371" y="3703341"/>
            <a:ext cx="2188723" cy="48638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927809" y="3635248"/>
            <a:ext cx="2120629" cy="651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l="34101" t="58271" r="34653" b="27778"/>
          <a:stretch/>
        </p:blipFill>
        <p:spPr>
          <a:xfrm>
            <a:off x="4484426" y="4422735"/>
            <a:ext cx="4559986" cy="114083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511591" y="4373607"/>
            <a:ext cx="4542527" cy="1267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16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354015" y="284956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2 этап. Подготовка. Бронирование зала 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0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592" t="8896" r="34312" b="36417"/>
          <a:stretch/>
        </p:blipFill>
        <p:spPr>
          <a:xfrm>
            <a:off x="0" y="1116622"/>
            <a:ext cx="5686875" cy="5157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9838" y="994773"/>
            <a:ext cx="2806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21-54-64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1725" y="1702659"/>
            <a:ext cx="573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 сетевого администрирования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5353" y="2205341"/>
            <a:ext cx="5272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ероприятия отменилось/сместилось</a:t>
            </a:r>
          </a:p>
          <a:p>
            <a:pPr marL="285750" indent="-285750">
              <a:lnSpc>
                <a:spcPct val="150000"/>
              </a:lnSpc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Изменился формат</a:t>
            </a:r>
          </a:p>
          <a:p>
            <a:pPr marL="285750" indent="-285750">
              <a:lnSpc>
                <a:spcPct val="150000"/>
              </a:lnSpc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Мультимедиа материалы </a:t>
            </a:r>
          </a:p>
          <a:p>
            <a:pPr marL="285750" indent="-285750">
              <a:lnSpc>
                <a:spcPct val="150000"/>
              </a:lnSpc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Запись совещания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62700" y="4232692"/>
            <a:ext cx="557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Ответственность </a:t>
            </a:r>
            <a:br>
              <a:rPr lang="ru-RU" dirty="0" smtClean="0"/>
            </a:br>
            <a:r>
              <a:rPr lang="ru-RU" dirty="0" smtClean="0"/>
              <a:t>за качество и содержание мультимедиа материалов несет лицо, ответственное за подготовку мероприятия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15350" y="3846185"/>
            <a:ext cx="130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140" dirty="0" smtClean="0">
                <a:solidFill>
                  <a:srgbClr val="FF0000"/>
                </a:solidFill>
              </a:rPr>
              <a:t>ВАЖНО</a:t>
            </a:r>
            <a:r>
              <a:rPr lang="ru-RU" sz="2000" spc="140" dirty="0" smtClean="0">
                <a:solidFill>
                  <a:srgbClr val="FF0000"/>
                </a:solidFill>
              </a:rPr>
              <a:t>!</a:t>
            </a:r>
            <a:endParaRPr lang="ru-RU" sz="2000" spc="14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4015" y="284956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2 этап. Подготовка. Бронирование зала 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0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4015" y="170656"/>
            <a:ext cx="10316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2 этап. Подготовка. </a:t>
            </a:r>
          </a:p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символы РФ и Камчатского края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0" y="1661746"/>
            <a:ext cx="1766713" cy="1494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4" y="3622429"/>
            <a:ext cx="1766713" cy="1431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26" y="1195753"/>
            <a:ext cx="3333647" cy="4703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92" y="1554103"/>
            <a:ext cx="1849213" cy="1709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92" y="3622429"/>
            <a:ext cx="1849213" cy="1431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23" y="1195753"/>
            <a:ext cx="4229099" cy="47038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7350" y="3105820"/>
            <a:ext cx="1722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Герб РФ 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36248" y="3289366"/>
            <a:ext cx="1722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Герб Камчатского края  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8852" y="5154946"/>
            <a:ext cx="1722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Флаг РФ 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50810" y="5109857"/>
            <a:ext cx="1722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Флаг Камчатского края 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2176" y="6442075"/>
            <a:ext cx="3239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№6 приказа 58-ОД </a:t>
            </a:r>
            <a:endParaRPr lang="ru-RU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54015" y="170656"/>
            <a:ext cx="10316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использования государственных символов РФ и Камчатского края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9714" y="1995854"/>
            <a:ext cx="6137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Вставить примеры использования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Фото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Также на примере </a:t>
            </a:r>
            <a:r>
              <a:rPr lang="ru-RU" dirty="0" err="1" smtClean="0">
                <a:solidFill>
                  <a:srgbClr val="FF0000"/>
                </a:solidFill>
              </a:rPr>
              <a:t>мун</a:t>
            </a:r>
            <a:r>
              <a:rPr lang="ru-RU" dirty="0" smtClean="0">
                <a:solidFill>
                  <a:srgbClr val="FF0000"/>
                </a:solidFill>
              </a:rPr>
              <a:t> района ,когда используется в том числе флаг района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361" t="36544" r="2847" b="17160"/>
          <a:stretch/>
        </p:blipFill>
        <p:spPr>
          <a:xfrm>
            <a:off x="571743" y="3948818"/>
            <a:ext cx="7901230" cy="2578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4930" t="32099" r="4514" b="16543"/>
          <a:stretch/>
        </p:blipFill>
        <p:spPr>
          <a:xfrm>
            <a:off x="571743" y="1352079"/>
            <a:ext cx="6805001" cy="2440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44305" t="29876" r="30764" b="22222"/>
          <a:stretch/>
        </p:blipFill>
        <p:spPr>
          <a:xfrm>
            <a:off x="7589162" y="1181759"/>
            <a:ext cx="1308554" cy="1414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8750" t="29753" r="54792" b="25185"/>
          <a:stretch/>
        </p:blipFill>
        <p:spPr>
          <a:xfrm>
            <a:off x="8919798" y="1170703"/>
            <a:ext cx="1376294" cy="13184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01" y="6499225"/>
            <a:ext cx="3239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№6 приказа 58-ОД </a:t>
            </a:r>
            <a:endParaRPr lang="ru-RU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16" y="1539463"/>
            <a:ext cx="116128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16 сентября 2004 года 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1183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«Основные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положения государственной протокольной практики Российской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</a:p>
          <a:p>
            <a:pPr marL="514350" indent="-514350" algn="just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Губернатора Камчатского края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 19 ноября 2019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 86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организации деятельности Губернатора Камчатского края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514350" indent="-514350" algn="just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Губернатора Камчатского края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 26 августа 2020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 150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организации визитов в Камчатский край лиц,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замещающих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должности Российской Федерации, должностных лиц федеральных органов исполнительной власти, высших должностных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лиц субъектов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Федерации, должностных лиц исполнительных органов государственной власти субъектов Российской Федерации, руководителей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крупных корпораций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политических партий, общественных объединений и религиозных организаций, а также делегаций с 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участием»</a:t>
            </a:r>
          </a:p>
          <a:p>
            <a:pPr marL="514350" indent="-514350" algn="just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Аппарата Губернатора и Правительства Камчатского края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30 августа 2021 № 58-ОД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методических рекомендаций по подготовке и проведению протокольных  мероприятий с участием Губернатора Камчатского края»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1067" y="153145"/>
            <a:ext cx="606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Нормативная база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5" y="1297575"/>
            <a:ext cx="116871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7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МАТЕРИАЛЫ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предоставляются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3 дня до мероприятия:</a:t>
            </a:r>
          </a:p>
          <a:p>
            <a:pPr marL="3543300" lvl="7" indent="-342900">
              <a:buClr>
                <a:srgbClr val="0070C0"/>
              </a:buClr>
              <a:buSzPct val="128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регламент/сценарный план (по шаблону);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3300" lvl="7" indent="-342900">
              <a:buClr>
                <a:srgbClr val="0070C0"/>
              </a:buClr>
              <a:buSzPct val="128000"/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писок участников (уточненный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 день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шаблону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3300" lvl="7" indent="-342900">
              <a:buClr>
                <a:srgbClr val="0070C0"/>
              </a:buClr>
              <a:buSzPct val="128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справочные материалы (справка объемом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2 стр., 14 шрифт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543300" lvl="7" indent="-342900">
              <a:buClr>
                <a:srgbClr val="0070C0"/>
              </a:buClr>
              <a:buSzPct val="128000"/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езисы выступления (ориентировочно 1 стр. (14 шрифт) = 2-2,5 минуты);</a:t>
            </a:r>
          </a:p>
          <a:p>
            <a:pPr marL="3543300" lvl="7" indent="-342900">
              <a:buClr>
                <a:srgbClr val="0070C0"/>
              </a:buClr>
              <a:buSzPct val="128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Презентационные материалы (уточненные за 1 час до начала). </a:t>
            </a:r>
          </a:p>
          <a:p>
            <a:pPr lvl="7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награждаемых лиц; </a:t>
            </a:r>
          </a:p>
          <a:p>
            <a:pPr marL="1714500" lvl="3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выступающих лиц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0" lvl="3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президиума; </a:t>
            </a:r>
          </a:p>
          <a:p>
            <a:pPr marL="1714500" lvl="3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размещения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участников;</a:t>
            </a:r>
          </a:p>
          <a:p>
            <a:pPr marL="1714500" lvl="3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иографическая справка (с фото);</a:t>
            </a:r>
          </a:p>
          <a:p>
            <a:pPr marL="1714500" lvl="3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организационно-технических мероприятий с указанием сроков и ответственных  лиц;</a:t>
            </a:r>
          </a:p>
          <a:p>
            <a:pPr marL="1714500" lvl="3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материалы (при необходимости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500" lvl="3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20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5777" y="6239555"/>
            <a:ext cx="303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3.1, 6 приказа 58-ОД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 №1-5</a:t>
            </a:r>
            <a:endParaRPr lang="ru-RU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4015" y="284956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2 этап. Подготовка. Пакет материалов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49299"/>
              </p:ext>
            </p:extLst>
          </p:nvPr>
        </p:nvGraphicFramePr>
        <p:xfrm>
          <a:off x="0" y="22038"/>
          <a:ext cx="12192000" cy="681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144614568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05598451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093280328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868892228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943501693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4006356609"/>
                    </a:ext>
                  </a:extLst>
                </a:gridCol>
              </a:tblGrid>
              <a:tr h="219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cap="al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ОИГВ</a:t>
                      </a:r>
                      <a:r>
                        <a:rPr lang="ru-RU" sz="9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cap="al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cap="al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Протокол</a:t>
                      </a:r>
                      <a:r>
                        <a:rPr lang="ru-RU" sz="9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cap="al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cap="all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ПрессА</a:t>
                      </a:r>
                      <a:endParaRPr lang="ru-RU" sz="900" cap="al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cap="all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Упрделами</a:t>
                      </a:r>
                      <a:r>
                        <a:rPr lang="ru-RU" sz="9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cap="al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ОСА 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4733542"/>
                  </a:ext>
                </a:extLst>
              </a:tr>
              <a:tr h="1402099">
                <a:tc>
                  <a:txBody>
                    <a:bodyPr/>
                    <a:lstStyle/>
                    <a:p>
                      <a:pPr algn="l"/>
                      <a:r>
                        <a:rPr lang="ru-RU" sz="9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</a:t>
                      </a:r>
                      <a:endParaRPr lang="ru-RU" sz="900" cap="all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участников о заблаговременном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прибытии – за 15 минут до начала; 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</a:t>
                      </a:r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участников;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контактов всех участников; 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Пропуска для прохода в здания Правительства края;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ОИГВ встречает и сопровождает ГКК;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явки</a:t>
                      </a:r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участников 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(знать кому звонить в случае если, кто-то опаздывает);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подключения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ВКС (формат экрана);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Рассадка/куверты;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Сдача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елефонов и/или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перевод на 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беззвучный режим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Соблюдения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тайминга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мероприятий;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спикеров для пресс-подхода по итогам мероприятия;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Подключение по ВКС;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2674134"/>
                  </a:ext>
                </a:extLst>
              </a:tr>
              <a:tr h="613418">
                <a:tc>
                  <a:txBody>
                    <a:bodyPr/>
                    <a:lstStyle/>
                    <a:p>
                      <a:pPr algn="l"/>
                      <a:r>
                        <a:rPr lang="ru-RU" sz="9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</a:t>
                      </a:r>
                      <a:endParaRPr lang="ru-RU" sz="900" cap="all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представление материалов за 3 дня;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раздаточных материалов; 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Подготовка итоговой папки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материалов для ГКК; 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Получение итоговых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материалов у УП; 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8869869"/>
                  </a:ext>
                </a:extLst>
              </a:tr>
              <a:tr h="1270652">
                <a:tc>
                  <a:txBody>
                    <a:bodyPr/>
                    <a:lstStyle/>
                    <a:p>
                      <a:pPr algn="l"/>
                      <a:r>
                        <a:rPr lang="ru-RU" sz="9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СМИ</a:t>
                      </a:r>
                      <a:endParaRPr lang="ru-RU" sz="900" cap="all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 с пресс-службой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дресс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-кода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участников и ГКК;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 общей картинки мероприятия для освещения в СМИ;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материалов пресс-службе (по запросу);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пресс-релиза;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Освещение в СМИ;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на официальном сайте Правительства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края;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Сверка по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дресс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-коду исходя из формата мероприятия;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 формата съемки (Протокольная, камера, фото); 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1042019"/>
                  </a:ext>
                </a:extLst>
              </a:tr>
              <a:tr h="438156">
                <a:tc>
                  <a:txBody>
                    <a:bodyPr/>
                    <a:lstStyle/>
                    <a:p>
                      <a:pPr algn="l"/>
                      <a:r>
                        <a:rPr lang="ru-RU" sz="9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Мультимедиа</a:t>
                      </a:r>
                      <a:endParaRPr lang="ru-RU" sz="900" cap="all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итоговых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презентаций за 1 час до начала мероприятия;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наличия итоговых презентаций у отдела ОСА;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итоговых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презентаций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Запуск заставки на экран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согласованию с УП;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4572220"/>
                  </a:ext>
                </a:extLst>
              </a:tr>
              <a:tr h="760477">
                <a:tc>
                  <a:txBody>
                    <a:bodyPr/>
                    <a:lstStyle/>
                    <a:p>
                      <a:pPr algn="l"/>
                      <a:r>
                        <a:rPr lang="ru-RU" sz="9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Награждение </a:t>
                      </a:r>
                      <a:endParaRPr lang="ru-RU" sz="900" cap="all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явки награждаемых в отношении отраслевых наград;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Наградная группа (по согласованию с УП);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явки награждаемых совместно с отделом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госнаград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отношении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фед.наград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краевых наград;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Наградные материалы/Цветы;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Наградная группа;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букетов, подарков по заявке УП;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0528390"/>
                  </a:ext>
                </a:extLst>
              </a:tr>
              <a:tr h="1796439">
                <a:tc>
                  <a:txBody>
                    <a:bodyPr/>
                    <a:lstStyle/>
                    <a:p>
                      <a:pPr algn="l"/>
                      <a:r>
                        <a:rPr lang="ru-RU" sz="900" cap="al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Помещение </a:t>
                      </a:r>
                      <a:endParaRPr lang="ru-RU" sz="900" cap="all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готовности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места проведения (наличие воды, стаканов, пульта от кондиционера, исправность работы звукового оборудования, ноутбуков, экранов, проверка наличия заставки на экрана,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госсимволы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рабочего кабинета или зоны ожидания для ГКК;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Проработка маршрута движения.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СИЗ/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санитайзеры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Вода, стаканы (только в отношении совещаний на уровне ГКК, ВГ, ЗП);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Исправность работы системы кондиционирования;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Заказ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кайтеринга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заявке УП.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Исправность работы звукового оборудования, экранов,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ноутбуков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Батарейки в микрофонах (если в здании Прав-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513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642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3427" y="1302350"/>
            <a:ext cx="57132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равенства численного состава делегации (по количеству участников);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Гости должны всегда смотреть в окно (не на стенку);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Почетный гость располагается справа от Губернатора края;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Переводчик располагается по левую руку от ведущего переговоры;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Протокольное старшинство (</a:t>
            </a:r>
            <a:r>
              <a:rPr lang="ru-RU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постановление </a:t>
            </a: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Губернатора Камчатского края от 26.08.2020 № </a:t>
            </a:r>
            <a:r>
              <a:rPr lang="ru-RU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Военный протокол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(особенности по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званиям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015" y="284956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3 этап. Проведение. Рассадка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660" y="6432263"/>
            <a:ext cx="3035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№7 приказа 58-ОД</a:t>
            </a:r>
            <a:endParaRPr lang="ru-RU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15" y="1567230"/>
            <a:ext cx="2532159" cy="1571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785" y="1567229"/>
            <a:ext cx="2407265" cy="1571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37539" y="5940972"/>
            <a:ext cx="2570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Рассадка «стенка на стенку»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1" y="3102491"/>
            <a:ext cx="3198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Двусторонняя встреча </a:t>
            </a:r>
            <a:endParaRPr lang="ru-RU" sz="1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89" y="3815861"/>
            <a:ext cx="3131226" cy="2133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2" y="3815861"/>
            <a:ext cx="2962684" cy="21251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0672" y="5920093"/>
            <a:ext cx="296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Рабочее совещание.</a:t>
            </a:r>
          </a:p>
          <a:p>
            <a:pPr algn="ctr"/>
            <a:r>
              <a:rPr lang="ru-RU" sz="1200" b="1" dirty="0" smtClean="0"/>
              <a:t>Два председательствующих. </a:t>
            </a:r>
            <a:endParaRPr lang="ru-RU" sz="12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1" y="1332495"/>
            <a:ext cx="2838450" cy="2838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62" y="1314447"/>
            <a:ext cx="2847703" cy="2847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6676" y="5222535"/>
            <a:ext cx="425413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командировок в муниципальные районы края  предпочтение отдается удобной (спортивной) одежде, отвечающей климатическим условиям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189" y="4057943"/>
            <a:ext cx="3335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Times New Roman" panose="02020603050405020304" pitchFamily="18" charset="0"/>
              </a:rPr>
              <a:t>Совещания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Times New Roman" panose="02020603050405020304" pitchFamily="18" charset="0"/>
              </a:rPr>
              <a:t>Торжественные мероприятия и церемонии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Times New Roman" panose="02020603050405020304" pitchFamily="18" charset="0"/>
              </a:rPr>
              <a:t>Рабочие встречи</a:t>
            </a:r>
            <a:endParaRPr lang="ru-RU" sz="1600" dirty="0" smtClean="0"/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958149" y="4057943"/>
            <a:ext cx="4362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Times New Roman" panose="02020603050405020304" pitchFamily="18" charset="0"/>
              </a:rPr>
              <a:t>Участие неформальной мероприятиях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Times New Roman" panose="02020603050405020304" pitchFamily="18" charset="0"/>
              </a:rPr>
              <a:t>Рабочие поездки в рамках рабочего дня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2918" y="514088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23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54015" y="284956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Дресс</a:t>
            </a:r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-код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3412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</a:rPr>
              <a:t>Приложение №8 приказа 58-ОД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37" y="1262265"/>
            <a:ext cx="3508326" cy="240088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24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17" y="1262265"/>
            <a:ext cx="3506397" cy="24008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4015" y="284956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3 этап. Проведение. Виды мероприятий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8782" y="3654315"/>
            <a:ext cx="348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Церемония возложения цветов, венко</a:t>
            </a:r>
            <a:r>
              <a:rPr lang="ru-RU" sz="1200" b="1" dirty="0"/>
              <a:t>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82233" y="3930624"/>
            <a:ext cx="3523981" cy="286232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Возложение к вечному огню мемориала и труженикам тыла на 9 мая и на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24 июня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(День памяти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скорби), памятнику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В.Беринга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на 17 октября (день основания города П-К), памятнику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В.С.Завойко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(День ВМФ);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Исключение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возложение венков погибшим морякам и рыбакам;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Четное количество цветов, однотонные, предпочтительнее красного цвета (Губернатор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букет (россыпью) из красных роз в количестве 20-30 штук, Вице-губернаторы,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заместители Председателя Правительства края –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букет из красных гвоздик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10-14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штук);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почетного караула;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возложении ГКК идет впереди делегации, по правую руку Председатель ЗС КК, по левую – Командующий Войсками и Силами на С-В РФ, остальные члены делегации позади на 2-3 шага.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9" y="1262265"/>
            <a:ext cx="3506397" cy="24008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298" y="3671949"/>
            <a:ext cx="2995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Торжественное мероприятие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8262" y="3931314"/>
            <a:ext cx="4005725" cy="286232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проведения (собрание, концерт (спектакль), театрализованная постановка, спортивно-художественное представление);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Исполнение гимна РФ и Камчатского края (1 куплет и припев);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Строгое соблюдение протокольного старшинства (Губернатор КК выступает ,как правило, первым);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президиума (при необходимости);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ведущего мероприятия (диктор или руководитель);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 вручение наград и памятных подарков (до 10 человек);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Мероприятие может состоять из двух частей: протокольная и праздничный концерт (желательно предусмотреть перерыв);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сцены (наличие трибуны, микрофонной стойки (при необходимости), заставки, цветы живые (при необходимости);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началом приветственный фуршет для гостей (по желанию).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8038" y="3645525"/>
            <a:ext cx="3508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Вручение </a:t>
            </a:r>
            <a:r>
              <a:rPr lang="ru-RU" sz="1200" b="1" dirty="0" err="1" smtClean="0"/>
              <a:t>госнаград</a:t>
            </a:r>
            <a:r>
              <a:rPr lang="ru-RU" sz="1200" b="1" dirty="0" smtClean="0"/>
              <a:t> РФ и Камчатского края </a:t>
            </a:r>
            <a:endParaRPr lang="ru-RU" sz="1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49545" y="3910570"/>
            <a:ext cx="3506397" cy="283923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Строгое лаконичное оформление места проведения;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Вручение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госнаград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РФ и наград Камчатского края осуществляет Губернатор (либо иное лицо по поручению ГКК);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Исключение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вручение звания «Почетный житель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» вручается Губернатором КК и Председателем ЗС КК;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Протокольная рассадка;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Наградная группа;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двух трибун с микрофоном;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Ответное слово из числа награждаемых;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окончании церемонии фуршет.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санитарно-эпидемиологических требований (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СИЗы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маски, озонаторы, 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санрассадка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</a:pP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25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4015" y="284956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3 этап. Проведение. Виды мероприятий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30" y="1195754"/>
            <a:ext cx="3464170" cy="24354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95" y="1224018"/>
            <a:ext cx="3464170" cy="24072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t="5323" r="8566" b="2489"/>
          <a:stretch/>
        </p:blipFill>
        <p:spPr>
          <a:xfrm>
            <a:off x="495299" y="1224018"/>
            <a:ext cx="3496409" cy="24072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298" y="3636781"/>
            <a:ext cx="2995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Подписание соглашений 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8262" y="3931314"/>
            <a:ext cx="4005725" cy="270843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проекта соглашения осуществляется в соответствии с постановлением ГКК №126 от 21.07.2020;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Окончательный текст соглашения представляется в УП  ответственным лицом;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Тексты соглашений помещаются в одинаковые папки (с левой стороны – лицевой лист + текст и приложения, с правой – последний лист с подписями);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 за столом согласно протокольному старшинству (представитель делегации – по правую руку от ГКК или иное уполномоченное лицо);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Перед подписанием краткое выступление сторон подписания;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флагов, ручки, куверты (при необходимости);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ассистентов, при многостороннем – папки передаются по часовой стрелке, при этом крайние папки передают за спинами подписантов.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6108" y="3654315"/>
            <a:ext cx="5908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Встречи Губернатора Камчатского края с коллективами, различными сообществами 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06108" y="3960289"/>
            <a:ext cx="6154615" cy="193899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Не носит строгий протокольный характер, но требуется соблюдение норм делового этикета;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Встречает руководитель организации либо иное лицо, которому поручено подготовить встречу;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президиума (в случае если формат предполагает);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президиума необходимо предварительно согласовать с УП;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модератора (за исключением случаев, когда Губернатор КК сам ведет встречу);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может быть различный: стратегическая сессия, встреча за круглым столом и без.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Места проведения – Дворец молодежи, КВЦ-Инвест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Камчатская краевая научная библиотека им. С.П.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Крашенинникова,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Вулканариум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Кроноцкий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заповедник и др. 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если у одного из участников встречи в этот день – день рождения, заранее предупредить УП;</a:t>
            </a:r>
          </a:p>
          <a:p>
            <a:pPr marL="171450" indent="-17145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четкой тематики встречи, чтобы выдержать на протяжении мероприятия фокус мероприятия (задача модератора).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20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26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54015" y="249788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4 этап. Рефлексия и контроль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43817" y="1617783"/>
            <a:ext cx="11047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выводы;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результирующего документа (перечень поручений, протокол)  -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3 дней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(согласно Инструкции по делопроизводству);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Контроль сроков и качества исполнения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поручений.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5903985" y="-4027521"/>
            <a:ext cx="677108" cy="940777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ru-RU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лассификация протокольных мероприятий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988" y="4610259"/>
            <a:ext cx="5401408" cy="617146"/>
          </a:xfrm>
          <a:prstGeom prst="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Совещания (</a:t>
            </a:r>
            <a:r>
              <a:rPr lang="ru-RU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оперативные, рабочие, заседания координационно-совещательных органов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573" y="5323743"/>
            <a:ext cx="2927841" cy="387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Рабочие поездки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366" y="5755024"/>
            <a:ext cx="4765430" cy="865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Торжественные мероприятия </a:t>
            </a:r>
            <a:b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приемы, праздники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732" y="4624829"/>
            <a:ext cx="5298097" cy="6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Церемонии (</a:t>
            </a:r>
            <a:r>
              <a:rPr lang="ru-RU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подписания, возложения,</a:t>
            </a:r>
            <a:br>
              <a:rPr lang="ru-RU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вручения, открытия/закрытия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732" y="5302965"/>
            <a:ext cx="5298097" cy="789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Встречи (</a:t>
            </a:r>
            <a:r>
              <a:rPr lang="ru-RU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рабочие, с иностранными представителями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89085" y="1415566"/>
            <a:ext cx="2382715" cy="58477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От уровня и территории проведения: 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9086" y="2048617"/>
            <a:ext cx="238271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Международные;</a:t>
            </a:r>
          </a:p>
          <a:p>
            <a:r>
              <a:rPr lang="ru-RU" sz="1600" dirty="0" smtClean="0"/>
              <a:t>Общероссийские;</a:t>
            </a:r>
          </a:p>
          <a:p>
            <a:r>
              <a:rPr lang="ru-RU" sz="1600" dirty="0" smtClean="0"/>
              <a:t>Дальневосточные;</a:t>
            </a:r>
          </a:p>
          <a:p>
            <a:r>
              <a:rPr lang="ru-RU" sz="1600" dirty="0" smtClean="0"/>
              <a:t>Региональные; </a:t>
            </a:r>
          </a:p>
          <a:p>
            <a:r>
              <a:rPr lang="ru-RU" sz="1600" dirty="0" smtClean="0"/>
              <a:t>Муниципальные; </a:t>
            </a:r>
          </a:p>
          <a:p>
            <a:r>
              <a:rPr lang="ru-RU" sz="1600" dirty="0" smtClean="0"/>
              <a:t>Локальные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331" y="1415566"/>
            <a:ext cx="2382715" cy="58477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От целей и характера проведения: 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3332" y="2048617"/>
            <a:ext cx="238271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Публичные</a:t>
            </a:r>
            <a:r>
              <a:rPr lang="ru-RU" sz="1600" dirty="0" smtClean="0"/>
              <a:t> (митинги, собрания, демонстрация, шествие)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3332" y="2950799"/>
            <a:ext cx="238271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Непубличные</a:t>
            </a:r>
            <a:r>
              <a:rPr lang="ru-RU" sz="1600" dirty="0" smtClean="0"/>
              <a:t> (совещания, встречи, посещение объектов, рабочие поездки)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7577" y="1415566"/>
            <a:ext cx="2382715" cy="58477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 форме инициирования: 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15380" y="2094784"/>
            <a:ext cx="238271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-По поручению ВДЛ субъекта (инициатива главы региона); </a:t>
            </a:r>
          </a:p>
          <a:p>
            <a:r>
              <a:rPr lang="ru-RU" sz="1600" dirty="0" smtClean="0"/>
              <a:t>-По приглашению (организаций, предприятий)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62595" y="1415566"/>
            <a:ext cx="2382715" cy="58477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 отраслевому признаку: 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462596" y="2048617"/>
            <a:ext cx="238271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В сфере образования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 туристической сфере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 сфере транспорта и </a:t>
            </a:r>
            <a:r>
              <a:rPr lang="ru-RU" sz="1600" dirty="0" err="1" smtClean="0"/>
              <a:t>тд</a:t>
            </a:r>
            <a:r>
              <a:rPr lang="ru-RU" sz="16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1754" y="4158764"/>
            <a:ext cx="475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протокольных мероприятий: </a:t>
            </a:r>
            <a:endParaRPr lang="ru-RU" sz="20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15" y="6501145"/>
            <a:ext cx="252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</a:rPr>
              <a:t>Раздел 2 приказа 58-ОД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36177" y="2351514"/>
            <a:ext cx="7746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1. План работы </a:t>
            </a:r>
          </a:p>
          <a:p>
            <a:pPr algn="ctr"/>
            <a:r>
              <a:rPr lang="ru-RU" sz="4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Губернатора </a:t>
            </a:r>
            <a:r>
              <a:rPr lang="ru-RU" sz="4000" b="1" cap="small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амчатского края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18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0398" y="365068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работы Губернатора Камчатского края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7" y="1195754"/>
            <a:ext cx="6557328" cy="5343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1431" y="975949"/>
            <a:ext cx="49450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С 01 </a:t>
            </a:r>
            <a:r>
              <a:rPr lang="ru-RU" sz="1400" b="1" dirty="0">
                <a:solidFill>
                  <a:srgbClr val="FF0000"/>
                </a:solidFill>
              </a:rPr>
              <a:t>февраля 2021 года </a:t>
            </a:r>
            <a:r>
              <a:rPr lang="ru-RU" sz="1100" dirty="0" smtClean="0"/>
              <a:t>функционирует</a:t>
            </a:r>
            <a:r>
              <a:rPr lang="ru-RU" sz="1100" b="1" dirty="0" smtClean="0"/>
              <a:t> </a:t>
            </a:r>
            <a:r>
              <a:rPr lang="ru-RU" sz="1100" dirty="0" smtClean="0"/>
              <a:t>система </a:t>
            </a:r>
            <a:r>
              <a:rPr lang="ru-RU" sz="1100" dirty="0"/>
              <a:t>объединенных коммуникаций </a:t>
            </a:r>
            <a:r>
              <a:rPr lang="ru-RU" sz="1100" dirty="0" smtClean="0"/>
              <a:t>исполнительных органов </a:t>
            </a:r>
            <a:r>
              <a:rPr lang="ru-RU" sz="1100" dirty="0"/>
              <a:t>государственной власти Камчатского </a:t>
            </a:r>
            <a:r>
              <a:rPr lang="ru-RU" sz="1100" dirty="0" smtClean="0"/>
              <a:t>края (распоряжение  ГКК от 30.12.2020 №1235-р). 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 smtClean="0"/>
              <a:t>График работы Губернатора Камчатского </a:t>
            </a:r>
            <a:r>
              <a:rPr lang="ru-RU" sz="1100" dirty="0"/>
              <a:t>края, Правительства Камчатского края и иных </a:t>
            </a:r>
            <a:r>
              <a:rPr lang="ru-RU" sz="1100" dirty="0" smtClean="0"/>
              <a:t>ИОГВ Камчатского края осуществляются </a:t>
            </a:r>
            <a:r>
              <a:rPr lang="ru-RU" sz="1100" dirty="0"/>
              <a:t>исключительно с использованием решения «Календарь» на </a:t>
            </a:r>
            <a:r>
              <a:rPr lang="ru-RU" sz="1100" dirty="0" smtClean="0"/>
              <a:t>базе программного </a:t>
            </a:r>
            <a:r>
              <a:rPr lang="ru-RU" sz="1100" dirty="0"/>
              <a:t>обеспечения </a:t>
            </a:r>
            <a:r>
              <a:rPr lang="ru-RU" sz="1100" dirty="0" err="1"/>
              <a:t>Microsoft</a:t>
            </a:r>
            <a:r>
              <a:rPr lang="ru-RU" sz="1100" dirty="0"/>
              <a:t> </a:t>
            </a:r>
            <a:r>
              <a:rPr lang="ru-RU" sz="1100" dirty="0" err="1"/>
              <a:t>Outlook</a:t>
            </a:r>
            <a:r>
              <a:rPr lang="ru-RU" sz="1100" dirty="0"/>
              <a:t>, персональной электронной почты </a:t>
            </a:r>
            <a:r>
              <a:rPr lang="ru-RU" sz="1100" dirty="0" smtClean="0"/>
              <a:t>в зоне </a:t>
            </a:r>
            <a:r>
              <a:rPr lang="ru-RU" sz="1100" dirty="0"/>
              <a:t>@kamgov.ru и сервиса обмена мгновенными сообщениями </a:t>
            </a:r>
            <a:r>
              <a:rPr lang="ru-RU" sz="1100" dirty="0" err="1"/>
              <a:t>Lync</a:t>
            </a:r>
            <a:r>
              <a:rPr lang="ru-RU" sz="1100" dirty="0"/>
              <a:t> (</a:t>
            </a:r>
            <a:r>
              <a:rPr lang="ru-RU" sz="1100" dirty="0" err="1"/>
              <a:t>Skype</a:t>
            </a:r>
            <a:r>
              <a:rPr lang="ru-RU" sz="1100" dirty="0"/>
              <a:t> </a:t>
            </a:r>
            <a:r>
              <a:rPr lang="ru-RU" sz="1100" dirty="0" smtClean="0"/>
              <a:t>для бизнеса).</a:t>
            </a:r>
            <a:endParaRPr lang="ru-RU" sz="11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36773"/>
              </p:ext>
            </p:extLst>
          </p:nvPr>
        </p:nvGraphicFramePr>
        <p:xfrm>
          <a:off x="6945923" y="2634090"/>
          <a:ext cx="4914898" cy="382881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914898">
                  <a:extLst>
                    <a:ext uri="{9D8B030D-6E8A-4147-A177-3AD203B41FA5}">
                      <a16:colId xmlns="" xmlns:a16="http://schemas.microsoft.com/office/drawing/2014/main" val="1134293934"/>
                    </a:ext>
                  </a:extLst>
                </a:gridCol>
              </a:tblGrid>
              <a:tr h="134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cap="small" baseline="0" dirty="0">
                          <a:effectLst/>
                        </a:rPr>
                        <a:t>Базовые </a:t>
                      </a:r>
                      <a:r>
                        <a:rPr lang="ru-RU" sz="1050" b="1" cap="small" baseline="0" dirty="0" smtClean="0">
                          <a:effectLst/>
                        </a:rPr>
                        <a:t>правила формирования плана работы </a:t>
                      </a:r>
                      <a:r>
                        <a:rPr lang="ru-RU" sz="1050" b="1" cap="small" baseline="0" dirty="0" err="1" smtClean="0">
                          <a:effectLst/>
                        </a:rPr>
                        <a:t>гкк</a:t>
                      </a:r>
                      <a:r>
                        <a:rPr lang="ru-RU" sz="1050" b="1" dirty="0" smtClean="0">
                          <a:effectLst/>
                        </a:rPr>
                        <a:t>: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140240"/>
                  </a:ext>
                </a:extLst>
              </a:tr>
              <a:tr h="13496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050" dirty="0">
                          <a:effectLst/>
                        </a:rPr>
                        <a:t>События в график вносят </a:t>
                      </a:r>
                      <a:r>
                        <a:rPr lang="ru-RU" sz="1050" dirty="0" smtClean="0">
                          <a:effectLst/>
                        </a:rPr>
                        <a:t>только: </a:t>
                      </a:r>
                      <a:r>
                        <a:rPr lang="ru-RU" sz="1050" dirty="0">
                          <a:effectLst/>
                        </a:rPr>
                        <a:t>Губернатор, Руководитель протокола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886877685"/>
                  </a:ext>
                </a:extLst>
              </a:tr>
              <a:tr h="404897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050" dirty="0">
                          <a:effectLst/>
                        </a:rPr>
                        <a:t>Любой сотрудник, получивший от Губернатора указание "внесите в мой график", сообщает об этом </a:t>
                      </a:r>
                      <a:r>
                        <a:rPr lang="ru-RU" sz="1050" dirty="0" smtClean="0">
                          <a:effectLst/>
                        </a:rPr>
                        <a:t>Руководителю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050" dirty="0" smtClean="0">
                          <a:effectLst/>
                        </a:rPr>
                        <a:t>протокола (далее – РП)</a:t>
                      </a:r>
                      <a:r>
                        <a:rPr lang="ru-RU" sz="1050" baseline="0" dirty="0" smtClean="0">
                          <a:effectLst/>
                        </a:rPr>
                        <a:t> для отображения в </a:t>
                      </a:r>
                      <a:r>
                        <a:rPr lang="ru-RU" sz="1050" dirty="0" smtClean="0">
                          <a:effectLst/>
                        </a:rPr>
                        <a:t>графике</a:t>
                      </a:r>
                      <a:r>
                        <a:rPr lang="ru-RU" sz="1050" dirty="0">
                          <a:effectLst/>
                        </a:rPr>
                        <a:t>.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291066096"/>
                  </a:ext>
                </a:extLst>
              </a:tr>
              <a:tr h="404897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050" dirty="0">
                          <a:effectLst/>
                        </a:rPr>
                        <a:t>Сотрудники могут согласовать встречу у Губернатора напрямую, но после этого они должны сообщить об этом </a:t>
                      </a:r>
                      <a:r>
                        <a:rPr lang="ru-RU" sz="1050" dirty="0" smtClean="0">
                          <a:effectLst/>
                        </a:rPr>
                        <a:t>РП, чтобы </a:t>
                      </a:r>
                      <a:r>
                        <a:rPr lang="ru-RU" sz="1050" dirty="0" err="1" smtClean="0">
                          <a:effectLst/>
                        </a:rPr>
                        <a:t>УПиВС</a:t>
                      </a:r>
                      <a:r>
                        <a:rPr lang="ru-RU" sz="1050" dirty="0" smtClean="0">
                          <a:effectLst/>
                        </a:rPr>
                        <a:t> смогло </a:t>
                      </a:r>
                      <a:r>
                        <a:rPr lang="ru-RU" sz="1050" dirty="0">
                          <a:effectLst/>
                        </a:rPr>
                        <a:t>подготовить встречу должным образом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781571158"/>
                  </a:ext>
                </a:extLst>
              </a:tr>
              <a:tr h="269931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050" dirty="0" smtClean="0">
                          <a:effectLst/>
                        </a:rPr>
                        <a:t>РП вносит </a:t>
                      </a:r>
                      <a:r>
                        <a:rPr lang="ru-RU" sz="1050" dirty="0">
                          <a:effectLst/>
                        </a:rPr>
                        <a:t>в график события в двух статусах "назначено" (без пометок) и "предварительно" (помечает как "</a:t>
                      </a:r>
                      <a:r>
                        <a:rPr lang="ru-RU" sz="1050" dirty="0" smtClean="0">
                          <a:effectLst/>
                        </a:rPr>
                        <a:t>Предварительно")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50" i="1" dirty="0" smtClean="0">
                          <a:effectLst/>
                        </a:rPr>
                        <a:t>Предварительная встреча означает, что подготовка к ней должна быть запущена, но точное время этой встречи еще не определено.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607684712"/>
                  </a:ext>
                </a:extLst>
              </a:tr>
              <a:tr h="269931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050" dirty="0" smtClean="0">
                          <a:effectLst/>
                        </a:rPr>
                        <a:t>РП </a:t>
                      </a:r>
                      <a:r>
                        <a:rPr lang="ru-RU" sz="1050" dirty="0">
                          <a:effectLst/>
                        </a:rPr>
                        <a:t>использует все возможные источники информации, чтобы фиксировать весь объем необходимых событий с участием Губернатора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616608792"/>
                  </a:ext>
                </a:extLst>
              </a:tr>
              <a:tr h="269931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050" dirty="0" smtClean="0">
                          <a:effectLst/>
                        </a:rPr>
                        <a:t>РП </a:t>
                      </a:r>
                      <a:r>
                        <a:rPr lang="ru-RU" sz="1050" dirty="0" err="1">
                          <a:effectLst/>
                        </a:rPr>
                        <a:t>дооформляет</a:t>
                      </a:r>
                      <a:r>
                        <a:rPr lang="ru-RU" sz="1050" dirty="0">
                          <a:effectLst/>
                        </a:rPr>
                        <a:t> события, внесенные в график Губернатором до организационного стандарта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143787296"/>
                  </a:ext>
                </a:extLst>
              </a:tr>
              <a:tr h="404897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050" dirty="0" smtClean="0">
                          <a:effectLst/>
                        </a:rPr>
                        <a:t>РП </a:t>
                      </a:r>
                      <a:r>
                        <a:rPr lang="ru-RU" sz="1050" dirty="0">
                          <a:effectLst/>
                        </a:rPr>
                        <a:t>несет ответственность за эффективность всех событий, внесенных в график </a:t>
                      </a:r>
                      <a:r>
                        <a:rPr lang="ru-RU" sz="1050" dirty="0" smtClean="0">
                          <a:effectLst/>
                        </a:rPr>
                        <a:t>Губернатора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906386633"/>
                  </a:ext>
                </a:extLst>
              </a:tr>
              <a:tr h="269931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050" dirty="0" smtClean="0">
                          <a:effectLst/>
                        </a:rPr>
                        <a:t>РП </a:t>
                      </a:r>
                      <a:r>
                        <a:rPr lang="ru-RU" sz="1050" dirty="0">
                          <a:effectLst/>
                        </a:rPr>
                        <a:t>отдельно ведет реестр запросов на мероприятия с участием Губернатора, но пока не включенных в </a:t>
                      </a:r>
                      <a:r>
                        <a:rPr lang="ru-RU" sz="1050" dirty="0" smtClean="0">
                          <a:effectLst/>
                        </a:rPr>
                        <a:t>график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217683874"/>
                  </a:ext>
                </a:extLst>
              </a:tr>
              <a:tr h="269931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050" dirty="0" smtClean="0">
                          <a:effectLst/>
                        </a:rPr>
                        <a:t>РП </a:t>
                      </a:r>
                      <a:r>
                        <a:rPr lang="ru-RU" sz="1050" dirty="0">
                          <a:effectLst/>
                        </a:rPr>
                        <a:t>постоянно сверяется с Губернатором, что из реестра запросов перенести в График, а что перепоручить или отменить.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897163664"/>
                  </a:ext>
                </a:extLst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35369" y="155681"/>
            <a:ext cx="990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ПРАВИЛА РАБОТЫ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календарем при формировании Плана работы Губернатора Камчатского края, Вице-губернаторов, заместителей Председателя Правительства Камчатского края, руководителей исполнительных органов государственной власти Камчатского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края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823" y="1459519"/>
            <a:ext cx="114827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Правило 1.1. Принцип приоритетности. </a:t>
            </a:r>
            <a:endParaRPr lang="ru-RU" sz="1500" dirty="0"/>
          </a:p>
          <a:p>
            <a:r>
              <a:rPr lang="ru-RU" sz="1500" dirty="0" smtClean="0"/>
              <a:t>1.	приглашения на мероприятия, направленные от имени Губернатора Камчатского края, имеют высший приоритет при планировании мероприятий;</a:t>
            </a:r>
          </a:p>
          <a:p>
            <a:r>
              <a:rPr lang="ru-RU" sz="1500" dirty="0" smtClean="0"/>
              <a:t>2.	приглашения на мероприятия, направленные от имени курирующего Заместителя Председателя Правительства Камчатского края, имеют приоритет над иными приглашениями, за исключением приглашений, направленных от имени Губернатора Камчатского края;</a:t>
            </a:r>
          </a:p>
          <a:p>
            <a:r>
              <a:rPr lang="ru-RU" sz="1500" dirty="0" smtClean="0"/>
              <a:t>3.	в прочих случаях приоритет имеет приглашение, направленное раньше.</a:t>
            </a:r>
          </a:p>
          <a:p>
            <a:r>
              <a:rPr lang="ru-RU" sz="1500" dirty="0" smtClean="0"/>
              <a:t> </a:t>
            </a:r>
          </a:p>
          <a:p>
            <a:r>
              <a:rPr lang="ru-RU" sz="1500" b="1" dirty="0" smtClean="0"/>
              <a:t>Правило </a:t>
            </a:r>
            <a:r>
              <a:rPr lang="ru-RU" sz="1500" b="1" dirty="0"/>
              <a:t>1.2. Принцип приоритетности (по значимости) </a:t>
            </a:r>
            <a:endParaRPr lang="ru-RU" sz="1500" b="1" dirty="0" smtClean="0"/>
          </a:p>
          <a:p>
            <a:r>
              <a:rPr lang="ru-RU" sz="1500" dirty="0"/>
              <a:t>Как правило, это может относится к совещаниям в режиме видеоконференцсвязи </a:t>
            </a:r>
            <a:r>
              <a:rPr lang="ru-RU" sz="1500" dirty="0" smtClean="0"/>
              <a:t>проводимым </a:t>
            </a:r>
            <a:r>
              <a:rPr lang="ru-RU" sz="1500" dirty="0"/>
              <a:t>Правительством </a:t>
            </a:r>
            <a:r>
              <a:rPr lang="ru-RU" sz="1500" dirty="0" smtClean="0"/>
              <a:t>РФ, </a:t>
            </a:r>
            <a:r>
              <a:rPr lang="ru-RU" sz="1500" dirty="0"/>
              <a:t>федеральными органами государственной власти, либо </a:t>
            </a:r>
            <a:r>
              <a:rPr lang="ru-RU" sz="1500" dirty="0" smtClean="0"/>
              <a:t>совещаниям, связанным </a:t>
            </a:r>
            <a:r>
              <a:rPr lang="ru-RU" sz="1500" dirty="0"/>
              <a:t>с возникновением форс-мажорных ситуаций, чрезвычайных ситуаций. </a:t>
            </a:r>
          </a:p>
          <a:p>
            <a:endParaRPr lang="ru-RU" sz="1500" dirty="0"/>
          </a:p>
          <a:p>
            <a:r>
              <a:rPr lang="ru-RU" sz="1500" b="1" dirty="0" smtClean="0"/>
              <a:t>Правило </a:t>
            </a:r>
            <a:r>
              <a:rPr lang="ru-RU" sz="1500" b="1" dirty="0"/>
              <a:t>2. Кто первый, тот и прав. </a:t>
            </a:r>
            <a:endParaRPr lang="ru-RU" sz="1500" dirty="0"/>
          </a:p>
          <a:p>
            <a:r>
              <a:rPr lang="ru-RU" sz="1500" b="1" dirty="0" smtClean="0"/>
              <a:t>Правило </a:t>
            </a:r>
            <a:r>
              <a:rPr lang="ru-RU" sz="1500" b="1" dirty="0"/>
              <a:t>3. Вышел от Губернатора дал обратную связь. </a:t>
            </a:r>
            <a:endParaRPr lang="ru-RU" sz="1500" dirty="0"/>
          </a:p>
          <a:p>
            <a:r>
              <a:rPr lang="ru-RU" sz="1500" b="1" dirty="0" smtClean="0"/>
              <a:t>Правило </a:t>
            </a:r>
            <a:r>
              <a:rPr lang="ru-RU" sz="1500" b="1" dirty="0"/>
              <a:t>4. </a:t>
            </a:r>
            <a:r>
              <a:rPr lang="ru-RU" sz="1500" b="1" dirty="0" smtClean="0"/>
              <a:t>Планировать заблаговременно. </a:t>
            </a:r>
            <a:endParaRPr lang="ru-RU" sz="1500" dirty="0"/>
          </a:p>
          <a:p>
            <a:r>
              <a:rPr lang="ru-RU" sz="1500" b="1" dirty="0" smtClean="0"/>
              <a:t>Правило </a:t>
            </a:r>
            <a:r>
              <a:rPr lang="ru-RU" sz="1500" b="1" dirty="0"/>
              <a:t>5. Не заявлено в план Губернатора, нет мероприятия. </a:t>
            </a:r>
            <a:endParaRPr lang="ru-RU" sz="1500" dirty="0"/>
          </a:p>
          <a:p>
            <a:r>
              <a:rPr lang="ru-RU" sz="1500" b="1" dirty="0" smtClean="0"/>
              <a:t>Правило </a:t>
            </a:r>
            <a:r>
              <a:rPr lang="ru-RU" sz="1500" b="1" dirty="0"/>
              <a:t>6. Избегать принципа внезапности (за исключением форс-мажорных ситуаций)</a:t>
            </a:r>
            <a:endParaRPr lang="ru-RU" sz="1500" dirty="0"/>
          </a:p>
          <a:p>
            <a:r>
              <a:rPr lang="ru-RU" sz="1500" b="1" dirty="0" smtClean="0"/>
              <a:t>Правило </a:t>
            </a:r>
            <a:r>
              <a:rPr lang="ru-RU" sz="1500" b="1" dirty="0"/>
              <a:t>7. Эффективно использовать рабочее время. Использовать ВКС.  </a:t>
            </a:r>
            <a:endParaRPr lang="ru-RU" sz="1500" dirty="0"/>
          </a:p>
          <a:p>
            <a:r>
              <a:rPr lang="ru-RU" sz="1500" b="1" dirty="0" smtClean="0"/>
              <a:t>Правило 8. </a:t>
            </a:r>
            <a:r>
              <a:rPr lang="ru-RU" sz="1500" b="1" dirty="0"/>
              <a:t>Узнал о планируемом визите – сообщил. Желательно заблаговременно. </a:t>
            </a:r>
            <a:endParaRPr lang="ru-RU" sz="1500" dirty="0"/>
          </a:p>
          <a:p>
            <a:r>
              <a:rPr lang="ru-RU" sz="1500" b="1" dirty="0" smtClean="0"/>
              <a:t>Правило 9. </a:t>
            </a:r>
            <a:r>
              <a:rPr lang="ru-RU" sz="1500" b="1" dirty="0"/>
              <a:t>Не дублировать мероприятия. </a:t>
            </a:r>
            <a:endParaRPr lang="ru-RU" sz="15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3679"/>
          <a:stretch/>
        </p:blipFill>
        <p:spPr>
          <a:xfrm>
            <a:off x="0" y="7137"/>
            <a:ext cx="12192000" cy="611498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657350" y="1276350"/>
            <a:ext cx="714375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66975" y="112246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наименование мероприятия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657349" y="1430238"/>
            <a:ext cx="714375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66973" y="128587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725" y="150792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и время проведения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00" y="2162175"/>
            <a:ext cx="80962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0" y="1828800"/>
            <a:ext cx="5762625" cy="40004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781675" y="2037752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10362" y="1854398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наименование мероприятия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4300" y="2314574"/>
            <a:ext cx="914400" cy="2476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095375" y="2438399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33575" y="222884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Ответственное лицо за подготовку и проведение мероприятия 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>
            <a:off x="519112" y="2647949"/>
            <a:ext cx="704850" cy="41172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23962" y="2873634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Справочные материалы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61" y="4933950"/>
            <a:ext cx="4086225" cy="81915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219575" y="5343525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29237" y="508191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задействованные в подготовке и проведении мероприятия/ Участники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159000" y="190499"/>
            <a:ext cx="679994" cy="62012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35300" y="190498"/>
            <a:ext cx="679994" cy="6201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805646" y="810621"/>
            <a:ext cx="7315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28614" y="846155"/>
            <a:ext cx="260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Указать причину отклонения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882" t="11069" r="72584" b="81699"/>
          <a:stretch/>
        </p:blipFill>
        <p:spPr>
          <a:xfrm>
            <a:off x="4649420" y="748566"/>
            <a:ext cx="2109430" cy="74392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6758850" y="1120526"/>
            <a:ext cx="7315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91653"/>
            <a:ext cx="12192000" cy="34487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4581217"/>
            <a:ext cx="11515725" cy="1411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3057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45803" y="660581"/>
            <a:ext cx="679994" cy="33431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85899" y="1045516"/>
            <a:ext cx="9572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Отв. лицо должно переслать приглашение непосредственному исполнителю для организации подготовки мероприятия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Соединительная линия уступом 7"/>
          <p:cNvCxnSpPr>
            <a:endCxn id="7" idx="1"/>
          </p:cNvCxnSpPr>
          <p:nvPr/>
        </p:nvCxnSpPr>
        <p:spPr>
          <a:xfrm>
            <a:off x="1073421" y="856312"/>
            <a:ext cx="412478" cy="32770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0173" y="3434936"/>
            <a:ext cx="5664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рекомендуется </a:t>
            </a:r>
            <a:endParaRPr lang="en-US" b="1" cap="all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создавать «новое собрание/встречу» при получении приглашения по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5" y="5068763"/>
            <a:ext cx="3638550" cy="419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181975" y="3435613"/>
            <a:ext cx="1990725" cy="46166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совпадает время проведения совещания 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Соединительная линия уступом 15"/>
          <p:cNvCxnSpPr>
            <a:stCxn id="14" idx="1"/>
            <a:endCxn id="4" idx="0"/>
          </p:cNvCxnSpPr>
          <p:nvPr/>
        </p:nvCxnSpPr>
        <p:spPr>
          <a:xfrm rot="10800000" flipV="1">
            <a:off x="6043613" y="3666445"/>
            <a:ext cx="2138363" cy="914771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4" idx="2"/>
          </p:cNvCxnSpPr>
          <p:nvPr/>
        </p:nvCxnSpPr>
        <p:spPr>
          <a:xfrm rot="5400000">
            <a:off x="8787192" y="4120736"/>
            <a:ext cx="613604" cy="1666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73423" y="6125517"/>
            <a:ext cx="1784077" cy="64633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 получает приглашение дважды (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дублирование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Соединительная линия уступом 31"/>
          <p:cNvCxnSpPr>
            <a:stCxn id="30" idx="0"/>
          </p:cNvCxnSpPr>
          <p:nvPr/>
        </p:nvCxnSpPr>
        <p:spPr>
          <a:xfrm rot="5400000" flipH="1" flipV="1">
            <a:off x="1963306" y="5898071"/>
            <a:ext cx="229603" cy="2252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30" idx="3"/>
          </p:cNvCxnSpPr>
          <p:nvPr/>
        </p:nvCxnSpPr>
        <p:spPr>
          <a:xfrm flipV="1">
            <a:off x="2857500" y="5895915"/>
            <a:ext cx="6153150" cy="552768"/>
          </a:xfrm>
          <a:prstGeom prst="bentConnector3">
            <a:avLst>
              <a:gd name="adj1" fmla="val 1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2962" y="6172198"/>
            <a:ext cx="3648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Создается конфликт событий 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02261" y="6259636"/>
            <a:ext cx="323851" cy="1559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302261" y="6509516"/>
            <a:ext cx="323851" cy="14024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680331" y="6206884"/>
            <a:ext cx="1713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План Губернатора КК </a:t>
            </a:r>
            <a:endParaRPr lang="ru-RU" sz="11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9665678" y="6455996"/>
            <a:ext cx="1688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План Вице-Губернатора  </a:t>
            </a:r>
            <a:endParaRPr lang="ru-RU" sz="1100" b="1" i="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78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4952</TotalTime>
  <Words>2393</Words>
  <Application>Microsoft Office PowerPoint</Application>
  <PresentationFormat>Широкоэкранный</PresentationFormat>
  <Paragraphs>378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Тема Office</vt:lpstr>
      <vt:lpstr>Подготовка и проведение  протокольных мероприятий  с участием Губернатора  Камчатского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  мероприятий с участием   Губернатора Камчатского края</dc:title>
  <dc:creator>Василькова Людмила Сергеевна</dc:creator>
  <cp:lastModifiedBy>Беляев Николай Александрович</cp:lastModifiedBy>
  <cp:revision>431</cp:revision>
  <cp:lastPrinted>2021-10-12T23:12:50Z</cp:lastPrinted>
  <dcterms:created xsi:type="dcterms:W3CDTF">2021-09-09T21:40:26Z</dcterms:created>
  <dcterms:modified xsi:type="dcterms:W3CDTF">2022-01-18T02:24:47Z</dcterms:modified>
</cp:coreProperties>
</file>